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62" r:id="rId6"/>
    <p:sldId id="275" r:id="rId7"/>
    <p:sldId id="351" r:id="rId8"/>
    <p:sldId id="352" r:id="rId9"/>
    <p:sldId id="354" r:id="rId10"/>
    <p:sldId id="355" r:id="rId11"/>
    <p:sldId id="356" r:id="rId12"/>
    <p:sldId id="274" r:id="rId13"/>
    <p:sldId id="342" r:id="rId14"/>
    <p:sldId id="336" r:id="rId15"/>
    <p:sldId id="326" r:id="rId16"/>
    <p:sldId id="361" r:id="rId17"/>
    <p:sldId id="311" r:id="rId18"/>
    <p:sldId id="341" r:id="rId19"/>
    <p:sldId id="264" r:id="rId20"/>
    <p:sldId id="362" r:id="rId21"/>
    <p:sldId id="316" r:id="rId22"/>
    <p:sldId id="338" r:id="rId23"/>
    <p:sldId id="363" r:id="rId24"/>
    <p:sldId id="349" r:id="rId25"/>
    <p:sldId id="358" r:id="rId26"/>
    <p:sldId id="359" r:id="rId27"/>
    <p:sldId id="364" r:id="rId28"/>
    <p:sldId id="34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 id="262"/>
            <p14:sldId id="275"/>
            <p14:sldId id="351"/>
            <p14:sldId id="352"/>
            <p14:sldId id="354"/>
            <p14:sldId id="355"/>
            <p14:sldId id="356"/>
            <p14:sldId id="274"/>
            <p14:sldId id="342"/>
            <p14:sldId id="336"/>
            <p14:sldId id="326"/>
            <p14:sldId id="361"/>
            <p14:sldId id="311"/>
            <p14:sldId id="341"/>
            <p14:sldId id="264"/>
            <p14:sldId id="362"/>
            <p14:sldId id="316"/>
            <p14:sldId id="338"/>
            <p14:sldId id="363"/>
            <p14:sldId id="349"/>
            <p14:sldId id="358"/>
            <p14:sldId id="359"/>
            <p14:sldId id="364"/>
            <p14:sldId id="34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77F10F-012F-204D-1971-2BC6E945A449}" name="Amrapali Samanta" initials="AS" userId="S::asamanta@seattleu.edu::3f7bc2ff-5857-4ffb-a08c-08cc3b78f61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rapali Samanta" initials="AS" lastIdx="1" clrIdx="0">
    <p:extLst>
      <p:ext uri="{19B8F6BF-5375-455C-9EA6-DF929625EA0E}">
        <p15:presenceInfo xmlns:p15="http://schemas.microsoft.com/office/powerpoint/2012/main" userId="77235ff0dde2b4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32E"/>
    <a:srgbClr val="F2F2F2"/>
    <a:srgbClr val="FE9900"/>
    <a:srgbClr val="000000"/>
    <a:srgbClr val="232F3E"/>
    <a:srgbClr val="304156"/>
    <a:srgbClr val="ED7D31"/>
    <a:srgbClr val="FECD86"/>
    <a:srgbClr val="FDAA31"/>
    <a:srgbClr val="DE8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7986B-A023-4EE4-820B-8E555E5164C3}" v="12" dt="2024-06-03T23:46:10.698"/>
    <p1510:client id="{1C25716F-EB5C-40F2-A22A-0920CBF3A3D5}" v="370" dt="2024-06-03T07:48:17.957"/>
    <p1510:client id="{2D8F16AF-7620-E58A-F3BF-9EAD7A433D6E}" v="7" dt="2024-06-03T00:31:07.120"/>
    <p1510:client id="{2DF4AFD1-AA81-4076-B105-BFD8BBD52C3C}" v="18" dt="2024-06-03T19:27:56.520"/>
    <p1510:client id="{324071C9-4D85-4E26-B7A7-B5BC3039EAF3}" v="293" dt="2024-06-03T07:30:27.154"/>
    <p1510:client id="{3A5F6B46-AFE6-4965-B1DD-3851EC286E0A}" v="356" dt="2024-06-03T18:45:04.505"/>
    <p1510:client id="{3F17264A-E946-4741-A5F8-ACBB30F75ECF}" v="1089" dt="2024-06-03T22:46:12.452"/>
    <p1510:client id="{4399F676-2CFB-7740-B9F8-D9E4D98D7213}" v="109" dt="2024-06-03T12:29:25"/>
    <p1510:client id="{4BB30A43-6640-4675-8C28-769A9EA82C3F}" v="4" dt="2024-06-03T19:55:35.726"/>
    <p1510:client id="{5AFF42E8-EC1D-6E56-3F10-5E36A2F20F13}" v="8" dt="2024-06-03T04:41:44.434"/>
    <p1510:client id="{5EBDC328-C4CB-0690-FEC1-F73B018E42A3}" v="80" dt="2024-06-03T05:34:30.177"/>
    <p1510:client id="{5EE7007E-6C91-4D3A-AA8D-EF40B0CCCB5A}" v="1" dt="2024-06-03T18:10:14.322"/>
    <p1510:client id="{7F11BFF7-CC9D-4A93-9652-51B70E87CB24}" v="3000" dt="2024-06-03T05:36:11.133"/>
    <p1510:client id="{86542ADC-218D-4FCC-9990-B617A5232AB7}" v="597" dt="2024-06-03T20:29:35.837"/>
    <p1510:client id="{A33A46FA-0091-4A1C-A67A-DF5B1A77B028}" v="1" dt="2024-06-03T20:52:17.577"/>
    <p1510:client id="{A4671496-27F5-4567-9A55-69722B0220BB}" v="21" dt="2024-06-03T22:47:30.434"/>
    <p1510:client id="{B1578BA0-7837-42CD-B5B6-8A8F8D9260F8}" v="23" dt="2024-06-02T23:36:35.500"/>
    <p1510:client id="{BF9F0D63-9AFE-41E6-B2C9-38C34ACB5115}" v="552" dt="2024-06-03T21:39:38.998"/>
    <p1510:client id="{D1FE1BA8-194A-A30C-64AA-8727457C1638}" v="2005" dt="2024-06-03T05:25:56.053"/>
    <p1510:client id="{DAA95DCB-5494-4031-B2FA-3A5883DE2B8E}" v="471" dt="2024-06-03T07:13:44.341"/>
    <p1510:client id="{F68050D0-9CBB-41A8-98AB-07662201A12A}" v="14" dt="2024-06-03T07:24:00.830"/>
    <p1510:client id="{F7073F16-CF48-445D-AE3A-015E7BA3C71A}" v="888" dt="2024-06-03T12:13:54.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 pos="408"/>
        <p:guide pos="7272"/>
        <p:guide orient="horz" pos="3929"/>
        <p:guide orient="horz" pos="768"/>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03/06/2024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10</a:t>
            </a:fld>
            <a:endParaRPr lang="en-ID"/>
          </a:p>
        </p:txBody>
      </p:sp>
    </p:spTree>
    <p:extLst>
      <p:ext uri="{BB962C8B-B14F-4D97-AF65-F5344CB8AC3E}">
        <p14:creationId xmlns:p14="http://schemas.microsoft.com/office/powerpoint/2010/main" val="586330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ea typeface="Calibri"/>
                <a:cs typeface="Calibri"/>
              </a:rPr>
              <a:t>Say why units sols over orders as number of units sold &gt; orders</a:t>
            </a:r>
          </a:p>
          <a:p>
            <a:endParaRPr lang="en-ID">
              <a:ea typeface="Calibri"/>
              <a:cs typeface="Calibri"/>
            </a:endParaRPr>
          </a:p>
          <a:p>
            <a:r>
              <a:rPr lang="en-ID" b="1">
                <a:ea typeface="Calibri"/>
                <a:cs typeface="Calibri"/>
              </a:rPr>
              <a:t>Approach 1</a:t>
            </a:r>
          </a:p>
          <a:p>
            <a:pPr>
              <a:spcBef>
                <a:spcPct val="0"/>
              </a:spcBef>
              <a:spcAft>
                <a:spcPct val="0"/>
              </a:spcAft>
            </a:pPr>
            <a:r>
              <a:rPr lang="en-US" b="1"/>
              <a:t>Objective:- </a:t>
            </a:r>
            <a:endParaRPr lang="en-US"/>
          </a:p>
          <a:p>
            <a:pPr marL="342900" indent="-342900">
              <a:spcBef>
                <a:spcPct val="0"/>
              </a:spcBef>
              <a:spcAft>
                <a:spcPct val="0"/>
              </a:spcAft>
              <a:buFont typeface="Arial,Sans-Serif"/>
              <a:buChar char="•"/>
            </a:pPr>
            <a:r>
              <a:rPr lang="en-US"/>
              <a:t>Predicting features influencing impressions where there has been some products sold from views </a:t>
            </a:r>
            <a:endParaRPr lang="en-US">
              <a:ea typeface="Calibri"/>
              <a:cs typeface="Calibri"/>
            </a:endParaRPr>
          </a:p>
          <a:p>
            <a:pPr>
              <a:spcBef>
                <a:spcPct val="0"/>
              </a:spcBef>
              <a:spcAft>
                <a:spcPct val="0"/>
              </a:spcAft>
            </a:pPr>
            <a:endParaRPr lang="en-US"/>
          </a:p>
          <a:p>
            <a:pPr>
              <a:spcBef>
                <a:spcPct val="0"/>
              </a:spcBef>
              <a:spcAft>
                <a:spcPct val="0"/>
              </a:spcAft>
            </a:pPr>
            <a:r>
              <a:rPr lang="en-US" b="1"/>
              <a:t>Model Selection:-</a:t>
            </a:r>
            <a:endParaRPr lang="en-US"/>
          </a:p>
          <a:p>
            <a:pPr marL="285750" indent="-285750">
              <a:spcBef>
                <a:spcPct val="0"/>
              </a:spcBef>
              <a:spcAft>
                <a:spcPct val="0"/>
              </a:spcAft>
              <a:buFont typeface="Arial,Sans-Serif"/>
              <a:buChar char="•"/>
            </a:pPr>
            <a:r>
              <a:rPr lang="en-US" b="1"/>
              <a:t>Model Used:</a:t>
            </a:r>
            <a:r>
              <a:rPr lang="en-US"/>
              <a:t> Gradient Boosting Regressor</a:t>
            </a:r>
            <a:endParaRPr lang="en-US">
              <a:ea typeface="Calibri"/>
              <a:cs typeface="Calibri"/>
            </a:endParaRPr>
          </a:p>
          <a:p>
            <a:pPr marL="285750" indent="-285750">
              <a:spcBef>
                <a:spcPct val="0"/>
              </a:spcBef>
              <a:spcAft>
                <a:spcPct val="0"/>
              </a:spcAft>
              <a:buFont typeface="Arial,Sans-Serif"/>
              <a:buChar char="•"/>
            </a:pPr>
            <a:endParaRPr lang="en-US"/>
          </a:p>
          <a:p>
            <a:pPr>
              <a:spcBef>
                <a:spcPct val="0"/>
              </a:spcBef>
              <a:spcAft>
                <a:spcPct val="0"/>
              </a:spcAft>
            </a:pPr>
            <a:r>
              <a:rPr lang="en-US" b="1"/>
              <a:t>Parameters used and Target variable:-</a:t>
            </a:r>
            <a:endParaRPr lang="en-US"/>
          </a:p>
          <a:p>
            <a:pPr marL="342900" indent="-342900">
              <a:spcBef>
                <a:spcPct val="0"/>
              </a:spcBef>
              <a:spcAft>
                <a:spcPct val="0"/>
              </a:spcAft>
              <a:buFont typeface="Arial,Sans-Serif"/>
              <a:buChar char="•"/>
            </a:pPr>
            <a:r>
              <a:rPr lang="en-US" b="1"/>
              <a:t>Filter criteria</a:t>
            </a:r>
            <a:r>
              <a:rPr lang="en-US"/>
              <a:t>: Subset with </a:t>
            </a:r>
            <a:r>
              <a:rPr lang="en-US" b="1" err="1"/>
              <a:t>view_attributed_units_sold</a:t>
            </a:r>
            <a:r>
              <a:rPr lang="en-US" b="1"/>
              <a:t> &gt;0 </a:t>
            </a:r>
            <a:endParaRPr lang="en-US"/>
          </a:p>
          <a:p>
            <a:pPr marL="342900" indent="-342900">
              <a:spcBef>
                <a:spcPct val="0"/>
              </a:spcBef>
              <a:spcAft>
                <a:spcPct val="0"/>
              </a:spcAft>
              <a:buFont typeface="Arial,Sans-Serif"/>
              <a:buChar char="•"/>
            </a:pPr>
            <a:r>
              <a:rPr lang="en-US" b="1"/>
              <a:t>Target: </a:t>
            </a:r>
            <a:r>
              <a:rPr lang="en-US"/>
              <a:t>'impressions’</a:t>
            </a:r>
            <a:endParaRPr lang="en-US">
              <a:ea typeface="Calibri"/>
              <a:cs typeface="Calibri"/>
            </a:endParaRPr>
          </a:p>
          <a:p>
            <a:pPr marL="342900" indent="-342900">
              <a:spcBef>
                <a:spcPct val="0"/>
              </a:spcBef>
              <a:spcAft>
                <a:spcPct val="0"/>
              </a:spcAft>
              <a:buFont typeface="Arial,Sans-Serif"/>
              <a:buChar char="•"/>
            </a:pPr>
            <a:r>
              <a:rPr lang="en-US" b="1"/>
              <a:t>Features: </a:t>
            </a:r>
            <a:r>
              <a:rPr lang="en-US"/>
              <a:t>‘clicks’,</a:t>
            </a:r>
            <a:r>
              <a:rPr lang="en-US" b="1"/>
              <a:t> </a:t>
            </a:r>
            <a:r>
              <a:rPr lang="en-US"/>
              <a:t>'</a:t>
            </a:r>
            <a:r>
              <a:rPr lang="en-US" err="1"/>
              <a:t>placement_slot</a:t>
            </a:r>
            <a:r>
              <a:rPr lang="en-US"/>
              <a:t>’, '</a:t>
            </a:r>
            <a:r>
              <a:rPr lang="en-US" err="1"/>
              <a:t>targeting_secondary</a:t>
            </a:r>
            <a:r>
              <a:rPr lang="en-US"/>
              <a:t>’, 'vertical’, '</a:t>
            </a:r>
            <a:r>
              <a:rPr lang="en-US" err="1"/>
              <a:t>sub_vertical</a:t>
            </a:r>
            <a:r>
              <a:rPr lang="en-US"/>
              <a:t>’, 'month’, 'day'</a:t>
            </a:r>
            <a:endParaRPr lang="en-US">
              <a:ea typeface="Calibri"/>
              <a:cs typeface="Calibri"/>
            </a:endParaRPr>
          </a:p>
          <a:p>
            <a:pPr marL="342900" indent="-342900">
              <a:spcBef>
                <a:spcPct val="0"/>
              </a:spcBef>
              <a:spcAft>
                <a:spcPct val="0"/>
              </a:spcAft>
              <a:buFont typeface="Arial,Sans-Serif"/>
              <a:buChar char="•"/>
            </a:pPr>
            <a:endParaRPr lang="en-US">
              <a:ea typeface="Calibri"/>
              <a:cs typeface="Calibri"/>
            </a:endParaRPr>
          </a:p>
          <a:p>
            <a:pPr marL="342900" indent="-342900">
              <a:spcBef>
                <a:spcPct val="0"/>
              </a:spcBef>
              <a:spcAft>
                <a:spcPct val="0"/>
              </a:spcAft>
              <a:buFont typeface="Arial,Sans-Serif"/>
              <a:buChar char="•"/>
            </a:pPr>
            <a:endParaRPr lang="en-US">
              <a:ea typeface="Calibri"/>
              <a:cs typeface="Calibri"/>
            </a:endParaRPr>
          </a:p>
          <a:p>
            <a:pPr>
              <a:spcBef>
                <a:spcPct val="0"/>
              </a:spcBef>
              <a:spcAft>
                <a:spcPct val="0"/>
              </a:spcAft>
            </a:pPr>
            <a:r>
              <a:rPr lang="en-ID" b="1">
                <a:ea typeface="Calibri"/>
                <a:cs typeface="Calibri"/>
              </a:rPr>
              <a:t>Approach 2</a:t>
            </a:r>
          </a:p>
          <a:p>
            <a:pPr>
              <a:spcBef>
                <a:spcPct val="0"/>
              </a:spcBef>
              <a:spcAft>
                <a:spcPct val="0"/>
              </a:spcAft>
            </a:pPr>
            <a:r>
              <a:rPr lang="en-US" b="1"/>
              <a:t>Objective:- </a:t>
            </a:r>
            <a:endParaRPr lang="en-US"/>
          </a:p>
          <a:p>
            <a:pPr marL="342900" indent="-342900">
              <a:spcBef>
                <a:spcPct val="0"/>
              </a:spcBef>
              <a:spcAft>
                <a:spcPct val="0"/>
              </a:spcAft>
              <a:buFont typeface="Arial,Sans-Serif"/>
              <a:buChar char="•"/>
            </a:pPr>
            <a:r>
              <a:rPr lang="en-US"/>
              <a:t>Predicting features influencing impressions where there has been some clicks</a:t>
            </a:r>
            <a:endParaRPr lang="en-US">
              <a:ea typeface="Calibri"/>
              <a:cs typeface="Calibri"/>
            </a:endParaRPr>
          </a:p>
          <a:p>
            <a:pPr>
              <a:spcBef>
                <a:spcPct val="0"/>
              </a:spcBef>
              <a:spcAft>
                <a:spcPct val="0"/>
              </a:spcAft>
            </a:pPr>
            <a:endParaRPr lang="en-US"/>
          </a:p>
          <a:p>
            <a:pPr>
              <a:spcBef>
                <a:spcPct val="0"/>
              </a:spcBef>
              <a:spcAft>
                <a:spcPct val="0"/>
              </a:spcAft>
            </a:pPr>
            <a:r>
              <a:rPr lang="en-US" b="1"/>
              <a:t>Model Selection:-</a:t>
            </a:r>
            <a:endParaRPr lang="en-US"/>
          </a:p>
          <a:p>
            <a:pPr marL="285750" indent="-285750">
              <a:spcBef>
                <a:spcPct val="0"/>
              </a:spcBef>
              <a:spcAft>
                <a:spcPct val="0"/>
              </a:spcAft>
              <a:buFont typeface="Arial,Sans-Serif"/>
              <a:buChar char="•"/>
            </a:pPr>
            <a:r>
              <a:rPr lang="en-US" b="1"/>
              <a:t>Model Used:</a:t>
            </a:r>
            <a:r>
              <a:rPr lang="en-US"/>
              <a:t> Random Forest And Gradient Boosting Regressor</a:t>
            </a:r>
            <a:endParaRPr lang="en-US">
              <a:ea typeface="Calibri"/>
              <a:cs typeface="Calibri"/>
            </a:endParaRPr>
          </a:p>
          <a:p>
            <a:pPr marL="285750" indent="-285750">
              <a:spcBef>
                <a:spcPct val="0"/>
              </a:spcBef>
              <a:spcAft>
                <a:spcPct val="0"/>
              </a:spcAft>
              <a:buFont typeface="Arial,Sans-Serif"/>
              <a:buChar char="•"/>
            </a:pPr>
            <a:r>
              <a:rPr lang="en-US" b="1"/>
              <a:t>Model Chosen: </a:t>
            </a:r>
            <a:r>
              <a:rPr lang="en-US"/>
              <a:t>Random Forest Regressor (better R-sq and less error)</a:t>
            </a:r>
            <a:endParaRPr lang="en-US">
              <a:ea typeface="Calibri"/>
              <a:cs typeface="Calibri"/>
            </a:endParaRPr>
          </a:p>
          <a:p>
            <a:pPr>
              <a:spcBef>
                <a:spcPct val="0"/>
              </a:spcBef>
              <a:spcAft>
                <a:spcPct val="0"/>
              </a:spcAft>
            </a:pPr>
            <a:endParaRPr lang="en-US"/>
          </a:p>
          <a:p>
            <a:pPr>
              <a:spcBef>
                <a:spcPct val="0"/>
              </a:spcBef>
              <a:spcAft>
                <a:spcPct val="0"/>
              </a:spcAft>
            </a:pPr>
            <a:r>
              <a:rPr lang="en-US" b="1"/>
              <a:t>Parameters used and Target variable:-</a:t>
            </a:r>
            <a:endParaRPr lang="en-US"/>
          </a:p>
          <a:p>
            <a:pPr marL="342900" indent="-342900">
              <a:spcBef>
                <a:spcPct val="0"/>
              </a:spcBef>
              <a:spcAft>
                <a:spcPct val="0"/>
              </a:spcAft>
              <a:buFont typeface="Arial,Sans-Serif"/>
              <a:buChar char="•"/>
            </a:pPr>
            <a:r>
              <a:rPr lang="en-US" b="1"/>
              <a:t>Filter criteria</a:t>
            </a:r>
            <a:r>
              <a:rPr lang="en-US"/>
              <a:t>: Subset with clicks &gt;0 </a:t>
            </a:r>
            <a:endParaRPr lang="en-US">
              <a:ea typeface="Calibri"/>
              <a:cs typeface="Calibri"/>
            </a:endParaRPr>
          </a:p>
          <a:p>
            <a:pPr marL="342900" indent="-342900">
              <a:spcBef>
                <a:spcPct val="0"/>
              </a:spcBef>
              <a:spcAft>
                <a:spcPct val="0"/>
              </a:spcAft>
              <a:buFont typeface="Arial,Sans-Serif"/>
              <a:buChar char="•"/>
            </a:pPr>
            <a:r>
              <a:rPr lang="en-US" b="1"/>
              <a:t>Target: </a:t>
            </a:r>
            <a:r>
              <a:rPr lang="en-US"/>
              <a:t>'impressions’</a:t>
            </a:r>
            <a:endParaRPr lang="en-US">
              <a:ea typeface="Calibri"/>
              <a:cs typeface="Calibri"/>
            </a:endParaRPr>
          </a:p>
          <a:p>
            <a:pPr marL="342900" indent="-342900">
              <a:spcBef>
                <a:spcPct val="0"/>
              </a:spcBef>
              <a:spcAft>
                <a:spcPct val="0"/>
              </a:spcAft>
              <a:buFont typeface="Arial,Sans-Serif"/>
              <a:buChar char="•"/>
            </a:pPr>
            <a:r>
              <a:rPr lang="en-US" b="1"/>
              <a:t>Features: </a:t>
            </a:r>
            <a:r>
              <a:rPr lang="en-US"/>
              <a:t>‘clicks’, '</a:t>
            </a:r>
            <a:r>
              <a:rPr lang="en-US" err="1"/>
              <a:t>placement_slot</a:t>
            </a:r>
            <a:r>
              <a:rPr lang="en-US"/>
              <a:t>’, '</a:t>
            </a:r>
            <a:r>
              <a:rPr lang="en-US" err="1"/>
              <a:t>targeting_secondary</a:t>
            </a:r>
            <a:r>
              <a:rPr lang="en-US"/>
              <a:t>’, 'month’, 'day'</a:t>
            </a:r>
            <a:endParaRPr lang="en-ID"/>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1316483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spcAft>
                <a:spcPct val="0"/>
              </a:spcAft>
            </a:pPr>
            <a:r>
              <a:rPr lang="en-US"/>
              <a:t>R-squared (R2) is defined as a number that tells you how well the independent variable(s) in a model explain the variation in the dependent variable. It goes from 0 to 1, where 1 indicates a perfect fit of the model to the data.</a:t>
            </a:r>
          </a:p>
          <a:p>
            <a:pPr>
              <a:spcBef>
                <a:spcPct val="0"/>
              </a:spcBef>
              <a:spcAft>
                <a:spcPct val="0"/>
              </a:spcAft>
            </a:pPr>
            <a:endParaRPr lang="en-US" b="1">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12</a:t>
            </a:fld>
            <a:endParaRPr lang="en-ID"/>
          </a:p>
        </p:txBody>
      </p:sp>
    </p:spTree>
    <p:extLst>
      <p:ext uri="{BB962C8B-B14F-4D97-AF65-F5344CB8AC3E}">
        <p14:creationId xmlns:p14="http://schemas.microsoft.com/office/powerpoint/2010/main" val="4049496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13</a:t>
            </a:fld>
            <a:endParaRPr lang="en-ID"/>
          </a:p>
        </p:txBody>
      </p:sp>
    </p:spTree>
    <p:extLst>
      <p:ext uri="{BB962C8B-B14F-4D97-AF65-F5344CB8AC3E}">
        <p14:creationId xmlns:p14="http://schemas.microsoft.com/office/powerpoint/2010/main" val="370742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Reasoning:</a:t>
            </a:r>
          </a:p>
          <a:p>
            <a:r>
              <a:rPr lang="en-US">
                <a:cs typeface="Calibri"/>
              </a:rPr>
              <a:t>Along with giving the optimum target audience for impressions, we would also like to give the targeting strategy for clicks, as not all viewable impressions turn to clicks </a:t>
            </a:r>
            <a:endParaRPr lang="en-US">
              <a:ea typeface="Calibri"/>
              <a:cs typeface="Calibri"/>
            </a:endParaRPr>
          </a:p>
          <a:p>
            <a:endParaRPr lang="en-US">
              <a:cs typeface="Calibri"/>
            </a:endParaRPr>
          </a:p>
          <a:p>
            <a:r>
              <a:rPr lang="en-US">
                <a:cs typeface="Calibri"/>
              </a:rPr>
              <a:t>Model Approach and Parameters</a:t>
            </a:r>
            <a:endParaRPr lang="en-US">
              <a:ea typeface="Calibri"/>
              <a:cs typeface="Calibri"/>
            </a:endParaRPr>
          </a:p>
          <a:p>
            <a:r>
              <a:rPr lang="en-US">
                <a:ea typeface="Calibri"/>
                <a:cs typeface="Calibri"/>
              </a:rPr>
              <a:t>Both gradient boosting and random forest was performed and there wasn't much difference in error measures hence more advanced model gradient boosting is chosen.</a:t>
            </a:r>
          </a:p>
        </p:txBody>
      </p:sp>
      <p:sp>
        <p:nvSpPr>
          <p:cNvPr id="4" name="Slide Number Placeholder 3"/>
          <p:cNvSpPr>
            <a:spLocks noGrp="1"/>
          </p:cNvSpPr>
          <p:nvPr>
            <p:ph type="sldNum" sz="quarter" idx="5"/>
          </p:nvPr>
        </p:nvSpPr>
        <p:spPr/>
        <p:txBody>
          <a:bodyPr/>
          <a:lstStyle/>
          <a:p>
            <a:fld id="{1BAAC767-366D-4ECF-A6F1-3F953A2B992D}" type="slidenum">
              <a:rPr lang="en-ID" smtClean="0"/>
              <a:t>14</a:t>
            </a:fld>
            <a:endParaRPr lang="en-ID"/>
          </a:p>
        </p:txBody>
      </p:sp>
    </p:spTree>
    <p:extLst>
      <p:ext uri="{BB962C8B-B14F-4D97-AF65-F5344CB8AC3E}">
        <p14:creationId xmlns:p14="http://schemas.microsoft.com/office/powerpoint/2010/main" val="3105804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15</a:t>
            </a:fld>
            <a:endParaRPr lang="en-ID"/>
          </a:p>
        </p:txBody>
      </p:sp>
    </p:spTree>
    <p:extLst>
      <p:ext uri="{BB962C8B-B14F-4D97-AF65-F5344CB8AC3E}">
        <p14:creationId xmlns:p14="http://schemas.microsoft.com/office/powerpoint/2010/main" val="2631433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ui-sans-serif"/>
              </a:rPr>
              <a:t>Now let’s focus on the Key Insights that will highlight the top features that maximize impressions and clicks based on previous approaches.</a:t>
            </a:r>
          </a:p>
          <a:p>
            <a:endParaRPr lang="en-US" b="0" i="0">
              <a:solidFill>
                <a:srgbClr val="0D0D0D"/>
              </a:solidFill>
              <a:effectLst/>
              <a:highlight>
                <a:srgbClr val="FFFFFF"/>
              </a:highlight>
              <a:latin typeface="ui-sans-serif"/>
            </a:endParaRPr>
          </a:p>
          <a:p>
            <a:r>
              <a:rPr lang="en-ID"/>
              <a:t>First feature is Placement slot.</a:t>
            </a:r>
          </a:p>
          <a:p>
            <a:pPr algn="l">
              <a:buFont typeface="Arial" panose="020B0604020202020204" pitchFamily="34" charset="0"/>
              <a:buNone/>
            </a:pPr>
            <a:r>
              <a:rPr lang="en-US" b="0" i="0">
                <a:solidFill>
                  <a:srgbClr val="0D0D0D"/>
                </a:solidFill>
                <a:effectLst/>
                <a:highlight>
                  <a:srgbClr val="FFFFFF"/>
                </a:highlight>
                <a:latin typeface="ui-sans-serif"/>
              </a:rPr>
              <a:t>Ads placed on mobile applications and mobile websites has been found to be the most effective for better reach.</a:t>
            </a:r>
          </a:p>
          <a:p>
            <a:pPr algn="l">
              <a:buFont typeface="Arial" panose="020B0604020202020204" pitchFamily="34" charset="0"/>
              <a:buNone/>
            </a:pPr>
            <a:endParaRPr lang="en-US" b="0" i="0">
              <a:solidFill>
                <a:srgbClr val="0D0D0D"/>
              </a:solidFill>
              <a:effectLst/>
              <a:highlight>
                <a:srgbClr val="FFFFFF"/>
              </a:highlight>
              <a:latin typeface="ui-sans-serif"/>
            </a:endParaRPr>
          </a:p>
          <a:p>
            <a:pPr algn="l">
              <a:buFont typeface="Arial" panose="020B0604020202020204" pitchFamily="34" charset="0"/>
              <a:buNone/>
            </a:pPr>
            <a:r>
              <a:rPr lang="en-US" b="0" i="0">
                <a:solidFill>
                  <a:srgbClr val="0D0D0D"/>
                </a:solidFill>
                <a:effectLst/>
                <a:highlight>
                  <a:srgbClr val="FFFFFF"/>
                </a:highlight>
                <a:latin typeface="ui-sans-serif"/>
              </a:rPr>
              <a:t>The next feature is the targeting categories.</a:t>
            </a:r>
          </a:p>
          <a:p>
            <a:pPr algn="l">
              <a:buFont typeface="Arial" panose="020B0604020202020204" pitchFamily="34" charset="0"/>
              <a:buNone/>
            </a:pPr>
            <a:r>
              <a:rPr lang="en-US" b="0" i="0">
                <a:solidFill>
                  <a:srgbClr val="0D0D0D"/>
                </a:solidFill>
                <a:effectLst/>
                <a:highlight>
                  <a:srgbClr val="FFFFFF"/>
                </a:highlight>
                <a:latin typeface="ui-sans-serif"/>
              </a:rPr>
              <a:t>These are the top categories we saw regarding to the maximum impressions and clicks with having women’s running shoes and foundation makeup as top 2 categories for maximum impressions and sheet and pillowcase sets and single serve coffee capsules and pods as top 2 categories for maximum clicks.</a:t>
            </a:r>
          </a:p>
          <a:p>
            <a:pPr algn="l">
              <a:buFont typeface="Arial" panose="020B0604020202020204" pitchFamily="34" charset="0"/>
              <a:buNone/>
            </a:pPr>
            <a:endParaRPr lang="en-US" b="0" i="0">
              <a:solidFill>
                <a:srgbClr val="0D0D0D"/>
              </a:solidFill>
              <a:effectLst/>
              <a:highlight>
                <a:srgbClr val="FFFFFF"/>
              </a:highlight>
              <a:latin typeface="ui-sans-serif"/>
            </a:endParaRPr>
          </a:p>
          <a:p>
            <a:pPr marL="0" indent="0" algn="l">
              <a:buFont typeface="Arial" panose="020B0604020202020204" pitchFamily="34" charset="0"/>
              <a:buNone/>
            </a:pPr>
            <a:r>
              <a:rPr lang="en-US" b="0" i="0">
                <a:solidFill>
                  <a:srgbClr val="0D0D0D"/>
                </a:solidFill>
                <a:effectLst/>
                <a:highlight>
                  <a:srgbClr val="FFFFFF"/>
                </a:highlight>
                <a:latin typeface="ui-sans-serif"/>
              </a:rPr>
              <a:t>The last feature is seasonality.</a:t>
            </a:r>
          </a:p>
          <a:p>
            <a:pPr marL="0" indent="0" algn="l">
              <a:buFont typeface="Arial" panose="020B0604020202020204" pitchFamily="34" charset="0"/>
              <a:buNone/>
            </a:pPr>
            <a:r>
              <a:rPr lang="en-US" b="0" i="0">
                <a:solidFill>
                  <a:srgbClr val="0D0D0D"/>
                </a:solidFill>
                <a:effectLst/>
                <a:highlight>
                  <a:srgbClr val="FFFFFF"/>
                </a:highlight>
                <a:latin typeface="ui-sans-serif"/>
              </a:rPr>
              <a:t>The achieved higher performance of the Ads has been found in February and march months and on the weekends.</a:t>
            </a:r>
            <a:endParaRPr lang="en-ID"/>
          </a:p>
        </p:txBody>
      </p:sp>
      <p:sp>
        <p:nvSpPr>
          <p:cNvPr id="4" name="Slide Number Placeholder 3"/>
          <p:cNvSpPr>
            <a:spLocks noGrp="1"/>
          </p:cNvSpPr>
          <p:nvPr>
            <p:ph type="sldNum" sz="quarter" idx="5"/>
          </p:nvPr>
        </p:nvSpPr>
        <p:spPr/>
        <p:txBody>
          <a:bodyPr/>
          <a:lstStyle/>
          <a:p>
            <a:fld id="{1BAAC767-366D-4ECF-A6F1-3F953A2B992D}" type="slidenum">
              <a:rPr lang="en-ID" smtClean="0"/>
              <a:t>16</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17</a:t>
            </a:fld>
            <a:endParaRPr lang="en-ID"/>
          </a:p>
        </p:txBody>
      </p:sp>
    </p:spTree>
    <p:extLst>
      <p:ext uri="{BB962C8B-B14F-4D97-AF65-F5344CB8AC3E}">
        <p14:creationId xmlns:p14="http://schemas.microsoft.com/office/powerpoint/2010/main" val="1307122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The objective of this approach focuses on understanding and predicting the reach of NTB products through the number of impressions that lead to sales in order to have wider dataset as the data for sold items is more than for ordered items and same as for views is more than the clicks. This helps in targeting future ad campaigns more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D0D0D"/>
              </a:solidFill>
              <a:effectLst/>
              <a:highlight>
                <a:srgbClr val="FFFFFF"/>
              </a:highligh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(click on the mouse)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D0D0D"/>
              </a:solidFill>
              <a:effectLst/>
              <a:highlight>
                <a:srgbClr val="FFFFFF"/>
              </a:highligh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For this approach we tried two different models: first is Random forest regressor and second is Gradient booster regressor.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Random forest regressor was chosen over Gradient Boosting Regressor due to its lower error rates and better R-squared values, indicating higher accuracy and reliability in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a:solidFill>
                <a:srgbClr val="0D0D0D"/>
              </a:solidFill>
              <a:effectLst/>
              <a:highlight>
                <a:srgbClr val="FFFFFF"/>
              </a:highligh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solidFill>
                  <a:srgbClr val="0D0D0D"/>
                </a:solidFill>
                <a:effectLst/>
                <a:highlight>
                  <a:srgbClr val="FFFFFF"/>
                </a:highlight>
                <a:latin typeface="ui-sans-serif"/>
              </a:rPr>
              <a:t>(click on the mouse)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a:solidFill>
                <a:srgbClr val="0D0D0D"/>
              </a:solidFill>
              <a:effectLst/>
              <a:highlight>
                <a:srgbClr val="FFFFFF"/>
              </a:highligh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Let’s look over the parameter and the target variables: </a:t>
            </a:r>
            <a:endParaRPr lang="en-US" b="1" i="0">
              <a:solidFill>
                <a:srgbClr val="0D0D0D"/>
              </a:solidFill>
              <a:effectLst/>
              <a:highlight>
                <a:srgbClr val="FFFFFF"/>
              </a:highligh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The data is filtered by the data where at least one NTB product has been sold and removing any instances where there are no sales attributed to impressions.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The choice of 'impression' as the target variable aligns with the objective of maximizing 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The features '</a:t>
            </a:r>
            <a:r>
              <a:rPr lang="en-US" b="0" i="0" err="1">
                <a:solidFill>
                  <a:srgbClr val="0D0D0D"/>
                </a:solidFill>
                <a:effectLst/>
                <a:highlight>
                  <a:srgbClr val="FFFFFF"/>
                </a:highlight>
                <a:latin typeface="ui-sans-serif"/>
              </a:rPr>
              <a:t>targeting_secondary</a:t>
            </a:r>
            <a:r>
              <a:rPr lang="en-US" b="0" i="0">
                <a:solidFill>
                  <a:srgbClr val="0D0D0D"/>
                </a:solidFill>
                <a:effectLst/>
                <a:highlight>
                  <a:srgbClr val="FFFFFF"/>
                </a:highlight>
                <a:latin typeface="ui-sans-serif"/>
              </a:rPr>
              <a:t>', '</a:t>
            </a:r>
            <a:r>
              <a:rPr lang="en-US" b="0" i="0" err="1">
                <a:solidFill>
                  <a:srgbClr val="0D0D0D"/>
                </a:solidFill>
                <a:effectLst/>
                <a:highlight>
                  <a:srgbClr val="FFFFFF"/>
                </a:highlight>
                <a:latin typeface="ui-sans-serif"/>
              </a:rPr>
              <a:t>placement_slot</a:t>
            </a:r>
            <a:r>
              <a:rPr lang="en-US" b="0" i="0">
                <a:solidFill>
                  <a:srgbClr val="0D0D0D"/>
                </a:solidFill>
                <a:effectLst/>
                <a:highlight>
                  <a:srgbClr val="FFFFFF"/>
                </a:highlight>
                <a:latin typeface="ui-sans-serif"/>
              </a:rPr>
              <a:t>', 'month', and 'day' are critical for understanding the context and conditions under which ads perform the best, helping in fine-tuning ad placements and timings for better NTB reach.</a:t>
            </a:r>
          </a:p>
        </p:txBody>
      </p:sp>
      <p:sp>
        <p:nvSpPr>
          <p:cNvPr id="4" name="Slide Number Placeholder 3"/>
          <p:cNvSpPr>
            <a:spLocks noGrp="1"/>
          </p:cNvSpPr>
          <p:nvPr>
            <p:ph type="sldNum" sz="quarter" idx="5"/>
          </p:nvPr>
        </p:nvSpPr>
        <p:spPr/>
        <p:txBody>
          <a:bodyPr/>
          <a:lstStyle/>
          <a:p>
            <a:fld id="{1BAAC767-366D-4ECF-A6F1-3F953A2B992D}" type="slidenum">
              <a:rPr lang="en-ID" smtClean="0"/>
              <a:t>18</a:t>
            </a:fld>
            <a:endParaRPr lang="en-ID"/>
          </a:p>
        </p:txBody>
      </p:sp>
    </p:spTree>
    <p:extLst>
      <p:ext uri="{BB962C8B-B14F-4D97-AF65-F5344CB8AC3E}">
        <p14:creationId xmlns:p14="http://schemas.microsoft.com/office/powerpoint/2010/main" val="1625189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D0D0D"/>
                </a:solidFill>
                <a:effectLst/>
                <a:highlight>
                  <a:srgbClr val="FFFFFF"/>
                </a:highlight>
                <a:latin typeface="ui-sans-serif"/>
              </a:rPr>
              <a:t>Lets </a:t>
            </a:r>
            <a:r>
              <a:rPr lang="en-US" err="1">
                <a:solidFill>
                  <a:srgbClr val="0D0D0D"/>
                </a:solidFill>
                <a:highlight>
                  <a:srgbClr val="FFFFFF"/>
                </a:highlight>
                <a:latin typeface="ui-sans-serif"/>
              </a:rPr>
              <a:t>summarise</a:t>
            </a:r>
            <a:r>
              <a:rPr lang="en-US" b="0" i="0">
                <a:solidFill>
                  <a:srgbClr val="0D0D0D"/>
                </a:solidFill>
                <a:effectLst/>
                <a:highlight>
                  <a:srgbClr val="FFFFFF"/>
                </a:highlight>
                <a:latin typeface="ui-sans-serif"/>
              </a:rPr>
              <a:t> the results for important features</a:t>
            </a:r>
          </a:p>
          <a:p>
            <a:pPr algn="l"/>
            <a:endParaRPr lang="en-US" b="0" i="0">
              <a:solidFill>
                <a:srgbClr val="0D0D0D"/>
              </a:solidFill>
              <a:effectLst/>
              <a:highlight>
                <a:srgbClr val="FFFFFF"/>
              </a:highlight>
              <a:latin typeface="ui-sans-serif"/>
            </a:endParaRPr>
          </a:p>
          <a:p>
            <a:pPr algn="l"/>
            <a:r>
              <a:rPr lang="en-US" b="0" i="0">
                <a:solidFill>
                  <a:srgbClr val="0D0D0D"/>
                </a:solidFill>
                <a:effectLst/>
                <a:highlight>
                  <a:srgbClr val="FFFFFF"/>
                </a:highlight>
                <a:latin typeface="ui-sans-serif"/>
              </a:rPr>
              <a:t>We have found that these are the most important, with the highest impact and most effective features contributing to the prediction of NTB reach, ranked by their significance: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For the placement slots, Ads placed on mobile apps and on mobile web have the highest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Prioritizing products of the targeting categories such as Women’s running shoes, foundation makeup, sheet and pillowcase, oral care products and soap opera in ad campaigns can significantly enhance NTB 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Ads run during the months of February and March and weekends show higher performance in terms of NTB reach. This seasonal trend and having focus on these days can also guide the timing of ad campaigns to maximize effectiveness and can yield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D0D0D"/>
              </a:solidFill>
              <a:effectLst/>
              <a:highlight>
                <a:srgbClr val="FFFFFF"/>
              </a:highlight>
              <a:latin typeface="ui-sans-serif"/>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An R² value of </a:t>
            </a:r>
            <a:r>
              <a:rPr lang="en-US" b="1" i="0">
                <a:solidFill>
                  <a:srgbClr val="0D0D0D"/>
                </a:solidFill>
                <a:effectLst/>
                <a:highlight>
                  <a:srgbClr val="FFFFFF"/>
                </a:highlight>
                <a:latin typeface="ui-sans-serif"/>
              </a:rPr>
              <a:t>79.24%</a:t>
            </a:r>
            <a:r>
              <a:rPr lang="en-US" b="0" i="0">
                <a:solidFill>
                  <a:srgbClr val="0D0D0D"/>
                </a:solidFill>
                <a:effectLst/>
                <a:highlight>
                  <a:srgbClr val="FFFFFF"/>
                </a:highlight>
                <a:latin typeface="ui-sans-serif"/>
              </a:rPr>
              <a:t> suggests that the model's features explain approximately </a:t>
            </a:r>
            <a:r>
              <a:rPr lang="en-US" b="1" i="0">
                <a:solidFill>
                  <a:srgbClr val="0D0D0D"/>
                </a:solidFill>
                <a:effectLst/>
                <a:highlight>
                  <a:srgbClr val="FFFFFF"/>
                </a:highlight>
                <a:latin typeface="ui-sans-serif"/>
              </a:rPr>
              <a:t>79.24</a:t>
            </a:r>
            <a:r>
              <a:rPr lang="en-US" b="0" i="0">
                <a:solidFill>
                  <a:srgbClr val="0D0D0D"/>
                </a:solidFill>
                <a:effectLst/>
                <a:highlight>
                  <a:srgbClr val="FFFFFF"/>
                </a:highlight>
                <a:latin typeface="ui-sans-serif"/>
              </a:rPr>
              <a:t>% of the variance in NTB products that are sold. This high R² value indicates a strong predictive power of the model.</a:t>
            </a:r>
          </a:p>
          <a:p>
            <a:pPr>
              <a:defRPr/>
            </a:pPr>
            <a:r>
              <a:rPr lang="en-US" b="0" i="0">
                <a:solidFill>
                  <a:srgbClr val="0D0D0D"/>
                </a:solidFill>
                <a:effectLst/>
                <a:highlight>
                  <a:srgbClr val="FFFFFF"/>
                </a:highlight>
                <a:latin typeface="ui-sans-serif"/>
              </a:rPr>
              <a:t>Having MAE of </a:t>
            </a:r>
            <a:r>
              <a:rPr lang="en-US" sz="1200" b="0" i="0" u="none" strike="noStrike" noProof="0">
                <a:solidFill>
                  <a:srgbClr val="0D0D0D"/>
                </a:solidFill>
                <a:latin typeface="Times New Roman"/>
                <a:cs typeface="Times New Roman"/>
              </a:rPr>
              <a:t>somewhat 900</a:t>
            </a:r>
            <a:r>
              <a:rPr lang="en-US" b="0" i="0">
                <a:solidFill>
                  <a:srgbClr val="0D0D0D"/>
                </a:solidFill>
                <a:effectLst/>
                <a:highlight>
                  <a:srgbClr val="FFFFFF"/>
                </a:highlight>
                <a:latin typeface="ui-sans-serif"/>
              </a:rPr>
              <a:t> shows that the predictions for NTB reach deviate from the actual reach by 1085 impressions and MSE value suggests that the average squared error between the predicted and actual NTB reach is </a:t>
            </a:r>
            <a:r>
              <a:rPr lang="en-US" sz="1200" b="0" i="0" u="none" strike="noStrike" noProof="0">
                <a:solidFill>
                  <a:srgbClr val="0D0D0D"/>
                </a:solidFill>
                <a:effectLst/>
                <a:highlight>
                  <a:srgbClr val="FFFFFF"/>
                </a:highlight>
                <a:latin typeface="Times New Roman"/>
                <a:cs typeface="Times New Roman"/>
              </a:rPr>
              <a:t>over 4 hundred K</a:t>
            </a:r>
            <a:r>
              <a:rPr lang="en-US" b="0" i="0">
                <a:solidFill>
                  <a:srgbClr val="0D0D0D"/>
                </a:solidFill>
                <a:effectLst/>
                <a:highlight>
                  <a:srgbClr val="FFFFFF"/>
                </a:highlight>
                <a:latin typeface="ui-sans-serif"/>
              </a:rPr>
              <a:t> impressions squared.</a:t>
            </a:r>
            <a:r>
              <a:rPr lang="en-US">
                <a:solidFill>
                  <a:srgbClr val="0D0D0D"/>
                </a:solidFill>
                <a:highlight>
                  <a:srgbClr val="FFFFFF"/>
                </a:highlight>
                <a:latin typeface="ui-sans-serif"/>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ui-sans-serif"/>
              </a:rPr>
              <a:t>Larger errors are disproportionately penalized due to the squaring of differences. This could indicate that while most predictions might be close, there are a few instances with significant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D0D0D"/>
              </a:solidFill>
              <a:effectLst/>
              <a:highlight>
                <a:srgbClr val="FFFFFF"/>
              </a:highlight>
              <a:latin typeface="ui-sans-serif"/>
              <a:ea typeface="Calibri"/>
              <a:cs typeface="Calibri"/>
            </a:endParaRPr>
          </a:p>
          <a:p>
            <a:pPr>
              <a:defRPr/>
            </a:pPr>
            <a:r>
              <a:rPr lang="en-US" b="0" i="0">
                <a:solidFill>
                  <a:srgbClr val="0D0D0D"/>
                </a:solidFill>
                <a:effectLst/>
                <a:highlight>
                  <a:srgbClr val="FFFFFF"/>
                </a:highlight>
                <a:latin typeface="ui-sans-serif"/>
                <a:ea typeface="Calibri"/>
                <a:cs typeface="Calibri"/>
              </a:rPr>
              <a:t>Now I will hand it over to Ming-yeh to explain the Optimal bidding strategy.</a:t>
            </a:r>
            <a:r>
              <a:rPr lang="en-US">
                <a:solidFill>
                  <a:srgbClr val="0D0D0D"/>
                </a:solidFill>
                <a:highlight>
                  <a:srgbClr val="FFFFFF"/>
                </a:highlight>
                <a:latin typeface="ui-sans-serif"/>
                <a:ea typeface="Calibri"/>
                <a:cs typeface="Calibri"/>
              </a:rPr>
              <a:t> </a:t>
            </a:r>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19</a:t>
            </a:fld>
            <a:endParaRPr lang="en-ID"/>
          </a:p>
        </p:txBody>
      </p:sp>
    </p:spTree>
    <p:extLst>
      <p:ext uri="{BB962C8B-B14F-4D97-AF65-F5344CB8AC3E}">
        <p14:creationId xmlns:p14="http://schemas.microsoft.com/office/powerpoint/2010/main" val="2949943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3058725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20</a:t>
            </a:fld>
            <a:endParaRPr lang="en-ID"/>
          </a:p>
        </p:txBody>
      </p:sp>
    </p:spTree>
    <p:extLst>
      <p:ext uri="{BB962C8B-B14F-4D97-AF65-F5344CB8AC3E}">
        <p14:creationId xmlns:p14="http://schemas.microsoft.com/office/powerpoint/2010/main" val="1160457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21</a:t>
            </a:fld>
            <a:endParaRPr lang="en-ID"/>
          </a:p>
        </p:txBody>
      </p:sp>
    </p:spTree>
    <p:extLst>
      <p:ext uri="{BB962C8B-B14F-4D97-AF65-F5344CB8AC3E}">
        <p14:creationId xmlns:p14="http://schemas.microsoft.com/office/powerpoint/2010/main" val="2407762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22</a:t>
            </a:fld>
            <a:endParaRPr lang="en-ID"/>
          </a:p>
        </p:txBody>
      </p:sp>
    </p:spTree>
    <p:extLst>
      <p:ext uri="{BB962C8B-B14F-4D97-AF65-F5344CB8AC3E}">
        <p14:creationId xmlns:p14="http://schemas.microsoft.com/office/powerpoint/2010/main" val="1897235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23</a:t>
            </a:fld>
            <a:endParaRPr lang="en-ID"/>
          </a:p>
        </p:txBody>
      </p:sp>
    </p:spTree>
    <p:extLst>
      <p:ext uri="{BB962C8B-B14F-4D97-AF65-F5344CB8AC3E}">
        <p14:creationId xmlns:p14="http://schemas.microsoft.com/office/powerpoint/2010/main" val="1568711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24</a:t>
            </a:fld>
            <a:endParaRPr lang="en-ID"/>
          </a:p>
        </p:txBody>
      </p:sp>
    </p:spTree>
    <p:extLst>
      <p:ext uri="{BB962C8B-B14F-4D97-AF65-F5344CB8AC3E}">
        <p14:creationId xmlns:p14="http://schemas.microsoft.com/office/powerpoint/2010/main" val="1190744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ui-sans-serif"/>
              </a:rPr>
              <a:t>develop advanced audience targeting strategies that can significantly boost advertisers' reach and engagement, leading to more effective and efficient marketing efforts.</a:t>
            </a:r>
            <a:endParaRPr lang="en-ID"/>
          </a:p>
        </p:txBody>
      </p:sp>
      <p:sp>
        <p:nvSpPr>
          <p:cNvPr id="4" name="Slide Number Placeholder 3"/>
          <p:cNvSpPr>
            <a:spLocks noGrp="1"/>
          </p:cNvSpPr>
          <p:nvPr>
            <p:ph type="sldNum" sz="quarter" idx="5"/>
          </p:nvPr>
        </p:nvSpPr>
        <p:spPr/>
        <p:txBody>
          <a:bodyPr/>
          <a:lstStyle/>
          <a:p>
            <a:fld id="{1BAAC767-366D-4ECF-A6F1-3F953A2B992D}" type="slidenum">
              <a:rPr lang="en-ID" smtClean="0"/>
              <a:t>3</a:t>
            </a:fld>
            <a:endParaRPr lang="en-ID"/>
          </a:p>
        </p:txBody>
      </p:sp>
    </p:spTree>
    <p:extLst>
      <p:ext uri="{BB962C8B-B14F-4D97-AF65-F5344CB8AC3E}">
        <p14:creationId xmlns:p14="http://schemas.microsoft.com/office/powerpoint/2010/main" val="284048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a:p>
            <a:r>
              <a:rPr lang="en-US" b="1"/>
              <a:t>Model Selection:</a:t>
            </a:r>
            <a:endParaRPr lang="en-US">
              <a:ea typeface="Calibri"/>
              <a:cs typeface="Calibri"/>
            </a:endParaRPr>
          </a:p>
          <a:p>
            <a:pPr marL="171450" indent="-171450">
              <a:buFont typeface="Arial"/>
              <a:buChar char="•"/>
            </a:pPr>
            <a:r>
              <a:rPr lang="en-US"/>
              <a:t>Use </a:t>
            </a:r>
            <a:r>
              <a:rPr lang="en-US" err="1"/>
              <a:t>RandomForestRegressor</a:t>
            </a:r>
            <a:r>
              <a:rPr lang="en-US"/>
              <a:t> for predicting impressions, clicks, and NTB reach due to its better performance.</a:t>
            </a:r>
            <a:endParaRPr lang="en-US">
              <a:ea typeface="Calibri"/>
              <a:cs typeface="Calibri"/>
            </a:endParaRPr>
          </a:p>
          <a:p>
            <a:pPr marL="171450" indent="-171450">
              <a:buFont typeface="Arial"/>
              <a:buChar char="•"/>
            </a:pPr>
            <a:r>
              <a:rPr lang="en-US"/>
              <a:t>Pay attention to features like clicks, placement slots, and temporal factors in the models.</a:t>
            </a:r>
            <a:endParaRPr lang="en-US">
              <a:ea typeface="Calibri"/>
              <a:cs typeface="Calibri"/>
            </a:endParaRPr>
          </a:p>
          <a:p>
            <a:r>
              <a:rPr lang="en-US" b="1"/>
              <a:t>Temporal Strategies:</a:t>
            </a:r>
            <a:endParaRPr lang="en-US"/>
          </a:p>
          <a:p>
            <a:pPr marL="171450" indent="-171450">
              <a:buFont typeface="Arial"/>
              <a:buChar char="•"/>
            </a:pPr>
            <a:r>
              <a:rPr lang="en-US"/>
              <a:t>Run campaigns in February and March for higher impressions and clicks. - holidays like valentine day, president , march had spring sales</a:t>
            </a:r>
            <a:endParaRPr lang="en-US">
              <a:ea typeface="Calibri"/>
              <a:cs typeface="Calibri"/>
            </a:endParaRPr>
          </a:p>
          <a:p>
            <a:pPr marL="171450" indent="-171450">
              <a:buFont typeface="Arial"/>
              <a:buChar char="•"/>
            </a:pPr>
            <a:r>
              <a:rPr lang="en-US"/>
              <a:t>Prioritize weekends for campaigns to maximize impressions and clicks.</a:t>
            </a:r>
            <a:endParaRPr lang="en-US">
              <a:ea typeface="Calibri"/>
              <a:cs typeface="Calibri"/>
            </a:endParaRPr>
          </a:p>
          <a:p>
            <a:pPr marL="171450" indent="-171450">
              <a:buFont typeface="Arial"/>
              <a:buChar char="•"/>
            </a:pPr>
            <a:r>
              <a:rPr lang="en-US"/>
              <a:t>Avoid Thursdays and mid-week days for campaign activities.</a:t>
            </a:r>
            <a:endParaRPr lang="en-US">
              <a:ea typeface="Calibri"/>
              <a:cs typeface="Calibri"/>
            </a:endParaRPr>
          </a:p>
          <a:p>
            <a:r>
              <a:rPr lang="en-US" b="1"/>
              <a:t>Bidding Strategy:</a:t>
            </a:r>
            <a:endParaRPr lang="en-US"/>
          </a:p>
          <a:p>
            <a:pPr marL="171450" indent="-171450">
              <a:buFont typeface="Arial"/>
              <a:buChar char="•"/>
            </a:pPr>
            <a:r>
              <a:rPr lang="en-US"/>
              <a:t>Develop bidding strategies with </a:t>
            </a:r>
            <a:r>
              <a:rPr lang="en-US" err="1"/>
              <a:t>RandomForestRegressor</a:t>
            </a:r>
            <a:r>
              <a:rPr lang="en-US"/>
              <a:t> model, considering clicks, targeting categories, placement slots, and temporal factors.</a:t>
            </a:r>
            <a:endParaRPr lang="en-US">
              <a:ea typeface="Calibri"/>
              <a:cs typeface="Calibri"/>
            </a:endParaRPr>
          </a:p>
          <a:p>
            <a:pPr marL="171450" indent="-171450">
              <a:buFont typeface="Arial"/>
              <a:buChar char="•"/>
            </a:pPr>
            <a:r>
              <a:rPr lang="en-US"/>
              <a:t>Adjust bids based on predicted impressions and clicks for cost-effectiveness.</a:t>
            </a:r>
            <a:endParaRPr lang="en-US">
              <a:ea typeface="Calibri"/>
              <a:cs typeface="Calibri"/>
            </a:endParaRPr>
          </a:p>
          <a:p>
            <a:endParaRPr lang="en-US" b="1">
              <a:ea typeface="Calibri"/>
              <a:cs typeface="Calibri"/>
            </a:endParaRPr>
          </a:p>
          <a:p>
            <a:r>
              <a:rPr lang="en-US" b="1"/>
              <a:t>Conclusion:</a:t>
            </a:r>
            <a:r>
              <a:rPr lang="en-US"/>
              <a:t> By using </a:t>
            </a:r>
            <a:r>
              <a:rPr lang="en-US" err="1"/>
              <a:t>RandomForestRegressor</a:t>
            </a:r>
            <a:r>
              <a:rPr lang="en-US"/>
              <a:t> model insights, advertisers can optimize audience targeting, improve bidding strategies, and enhance overall campaign performance, leading to greater advertiser satisfaction and NTB reach.</a:t>
            </a:r>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2008091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Sans-Serif"/>
              <a:buChar char="•"/>
            </a:pPr>
            <a:r>
              <a:rPr lang="en-US" b="1"/>
              <a:t>Dataset Integration</a:t>
            </a:r>
            <a:r>
              <a:rPr lang="en-US"/>
              <a:t>: Merged both the given datasets and deduplicated records based on date.</a:t>
            </a:r>
          </a:p>
          <a:p>
            <a:pPr marL="285750" indent="-285750" algn="just">
              <a:buFont typeface="Arial,Sans-Serif"/>
              <a:buChar char="•"/>
            </a:pPr>
            <a:endParaRPr lang="en-US"/>
          </a:p>
          <a:p>
            <a:pPr marL="285750" indent="-285750" algn="just">
              <a:buFont typeface="Arial,Sans-Serif"/>
              <a:buChar char="•"/>
            </a:pPr>
            <a:r>
              <a:rPr lang="en-US" b="1"/>
              <a:t>Numerical Features</a:t>
            </a:r>
            <a:r>
              <a:rPr lang="en-US"/>
              <a:t>:</a:t>
            </a:r>
          </a:p>
          <a:p>
            <a:pPr marL="742950" lvl="1" indent="-285750" algn="just">
              <a:buFont typeface="Arial,Sans-Serif"/>
              <a:buChar char="•"/>
            </a:pPr>
            <a:r>
              <a:rPr lang="en-US"/>
              <a:t>Replaced missing values in the sales/orders numerical columns with 0, based on the assumption that a blank signifies no items sold or ordered.</a:t>
            </a:r>
          </a:p>
          <a:p>
            <a:pPr marL="742950" lvl="1" indent="-285750" algn="just">
              <a:buFont typeface="Arial,Sans-Serif"/>
              <a:buChar char="•"/>
            </a:pPr>
            <a:endParaRPr lang="en-US"/>
          </a:p>
          <a:p>
            <a:pPr marL="285750" indent="-285750" algn="just">
              <a:buFont typeface="Arial,Sans-Serif"/>
              <a:buChar char="•"/>
            </a:pPr>
            <a:r>
              <a:rPr lang="en-US" b="1"/>
              <a:t>Categorical Features</a:t>
            </a:r>
            <a:r>
              <a:rPr lang="en-US"/>
              <a:t>:</a:t>
            </a:r>
          </a:p>
          <a:p>
            <a:pPr marL="742950" lvl="1" indent="-285750" algn="just">
              <a:buFont typeface="Arial,Sans-Serif"/>
              <a:buChar char="•"/>
            </a:pPr>
            <a:r>
              <a:rPr lang="en-US"/>
              <a:t>Replaced missing values in 'vertical' and '</a:t>
            </a:r>
            <a:r>
              <a:rPr lang="en-US" err="1"/>
              <a:t>sub_vertical</a:t>
            </a:r>
            <a:r>
              <a:rPr lang="en-US"/>
              <a:t>' with 'Unknown'.</a:t>
            </a:r>
          </a:p>
          <a:p>
            <a:pPr marL="742950" lvl="1" indent="-285750" algn="just">
              <a:buFont typeface="Arial,Sans-Serif"/>
              <a:buChar char="•"/>
            </a:pPr>
            <a:r>
              <a:rPr lang="en-US"/>
              <a:t>One-hot encoding for each feature extraction</a:t>
            </a:r>
          </a:p>
          <a:p>
            <a:pPr lvl="1" algn="just"/>
            <a:endParaRPr lang="en-US"/>
          </a:p>
          <a:p>
            <a:pPr marL="285750" indent="-285750" algn="just">
              <a:buFont typeface="Arial,Sans-Serif"/>
              <a:buChar char="•"/>
            </a:pPr>
            <a:r>
              <a:rPr lang="en-US" b="1"/>
              <a:t>Date Feature</a:t>
            </a:r>
            <a:r>
              <a:rPr lang="en-US"/>
              <a:t>:  Extracted 'Month' and 'Day' after parsing '</a:t>
            </a:r>
            <a:r>
              <a:rPr lang="en-US" err="1"/>
              <a:t>hit_day_utc</a:t>
            </a:r>
            <a:r>
              <a:rPr lang="en-US"/>
              <a:t>' into a consistent date format.</a:t>
            </a:r>
          </a:p>
          <a:p>
            <a:pPr algn="just"/>
            <a:r>
              <a:rPr lang="en-US"/>
              <a:t>  Note: We don't have complete data for month of May</a:t>
            </a:r>
            <a:endParaRPr lang="en-US">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282766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ct val="0"/>
              </a:spcBef>
              <a:spcAft>
                <a:spcPct val="0"/>
              </a:spcAft>
            </a:pPr>
            <a:r>
              <a:rPr lang="en-US"/>
              <a:t>We decided to go ahead with regression model to predict impressions and then use it to optimize audience targeting.</a:t>
            </a:r>
            <a:r>
              <a:rPr lang="en-US" b="1"/>
              <a:t> </a:t>
            </a:r>
            <a:endParaRPr lang="en-US"/>
          </a:p>
          <a:p>
            <a:pPr marL="228600" indent="-228600" algn="just">
              <a:spcBef>
                <a:spcPct val="0"/>
              </a:spcBef>
              <a:spcAft>
                <a:spcPct val="0"/>
              </a:spcAft>
              <a:buAutoNum type="arabicPeriod"/>
            </a:pPr>
            <a:r>
              <a:rPr lang="en-US" b="1"/>
              <a:t>Mean Absolute Error (MAE):-</a:t>
            </a:r>
            <a:endParaRPr lang="en-US">
              <a:ea typeface="Calibri"/>
              <a:cs typeface="Calibri"/>
            </a:endParaRPr>
          </a:p>
          <a:p>
            <a:pPr lvl="1" algn="just">
              <a:spcBef>
                <a:spcPct val="0"/>
              </a:spcBef>
              <a:spcAft>
                <a:spcPct val="0"/>
              </a:spcAft>
              <a:buFont typeface="Arial,Sans-Serif"/>
              <a:buChar char="•"/>
            </a:pPr>
            <a:r>
              <a:rPr lang="en-US" b="1"/>
              <a:t>Definition</a:t>
            </a:r>
            <a:r>
              <a:rPr lang="en-US"/>
              <a:t>: It tells you how far your predictions are from the actual values on average.</a:t>
            </a:r>
            <a:endParaRPr lang="en-US">
              <a:cs typeface="Calibri"/>
            </a:endParaRPr>
          </a:p>
          <a:p>
            <a:pPr lvl="1" algn="just">
              <a:spcBef>
                <a:spcPct val="0"/>
              </a:spcBef>
              <a:spcAft>
                <a:spcPct val="0"/>
              </a:spcAft>
            </a:pPr>
            <a:endParaRPr lang="en-US"/>
          </a:p>
          <a:p>
            <a:pPr marL="228600" indent="-228600" algn="just">
              <a:spcBef>
                <a:spcPct val="0"/>
              </a:spcBef>
              <a:spcAft>
                <a:spcPct val="0"/>
              </a:spcAft>
              <a:buAutoNum type="arabicPeriod"/>
            </a:pPr>
            <a:r>
              <a:rPr lang="en-US" b="1"/>
              <a:t> Mean Squared Error (MSE):-</a:t>
            </a:r>
            <a:endParaRPr lang="en-US"/>
          </a:p>
          <a:p>
            <a:pPr marL="628650" lvl="1" indent="-171450" algn="just">
              <a:spcBef>
                <a:spcPct val="0"/>
              </a:spcBef>
              <a:spcAft>
                <a:spcPct val="0"/>
              </a:spcAft>
              <a:buFont typeface="Arial,Sans-Serif"/>
              <a:buChar char="•"/>
            </a:pPr>
            <a:r>
              <a:rPr lang="en-US" b="1"/>
              <a:t>Definition</a:t>
            </a:r>
            <a:r>
              <a:rPr lang="en-US"/>
              <a:t>: It shows how much your predictions differ from the actual values giving more weight to bigger mistakes.</a:t>
            </a:r>
            <a:endParaRPr lang="en-US">
              <a:cs typeface="Calibri"/>
            </a:endParaRPr>
          </a:p>
          <a:p>
            <a:pPr lvl="1" algn="just">
              <a:spcBef>
                <a:spcPct val="0"/>
              </a:spcBef>
              <a:spcAft>
                <a:spcPct val="0"/>
              </a:spcAft>
            </a:pPr>
            <a:endParaRPr lang="en-US"/>
          </a:p>
          <a:p>
            <a:pPr marL="228600" indent="-228600" algn="just">
              <a:spcBef>
                <a:spcPct val="0"/>
              </a:spcBef>
              <a:spcAft>
                <a:spcPct val="0"/>
              </a:spcAft>
              <a:buAutoNum type="arabicPeriod"/>
            </a:pPr>
            <a:r>
              <a:rPr lang="en-US" b="1"/>
              <a:t> Evaluation Metric R-squared (R²):-</a:t>
            </a:r>
            <a:endParaRPr lang="en-US"/>
          </a:p>
          <a:p>
            <a:pPr marL="628650" lvl="1" indent="-171450" algn="just">
              <a:spcBef>
                <a:spcPct val="0"/>
              </a:spcBef>
              <a:spcAft>
                <a:spcPct val="0"/>
              </a:spcAft>
              <a:buFont typeface="Arial,Sans-Serif"/>
              <a:buChar char="•"/>
            </a:pPr>
            <a:r>
              <a:rPr lang="en-US" b="1"/>
              <a:t>Definition</a:t>
            </a:r>
            <a:r>
              <a:rPr lang="en-US"/>
              <a:t>: It tells you how well your model's predictions match the actual data, </a:t>
            </a:r>
            <a:endParaRPr lang="en-US">
              <a:ea typeface="Calibri"/>
              <a:cs typeface="Calibri"/>
            </a:endParaRPr>
          </a:p>
          <a:p>
            <a:pPr marL="628650" lvl="1" indent="-171450" algn="just">
              <a:spcBef>
                <a:spcPct val="0"/>
              </a:spcBef>
              <a:spcAft>
                <a:spcPct val="0"/>
              </a:spcAft>
              <a:buFont typeface="Arial,Sans-Serif"/>
              <a:buChar char="•"/>
            </a:pPr>
            <a:r>
              <a:rPr lang="en-US"/>
              <a:t>R-squared (R2) is defined as a number that tells you how well the independent variable(s) in a model explain the variation in the dependent variable. It goes from 0 to 1, where 1 indicates a perfect fit of the model to the data.</a:t>
            </a:r>
            <a:endParaRPr lang="en-US">
              <a:ea typeface="Calibri" panose="020F0502020204030204"/>
              <a:cs typeface="Calibri" panose="020F0502020204030204"/>
            </a:endParaRPr>
          </a:p>
          <a:p>
            <a:r>
              <a:rPr lang="en-US"/>
              <a:t> This tells us how well our predictions match the actual data. It's like a percentage score: 100% means perfect predictions, while 0% means our model is no better than guessing the average.</a:t>
            </a:r>
            <a:endParaRPr lang="en-US">
              <a:ea typeface="Calibri"/>
              <a:cs typeface="Calibri"/>
            </a:endParaRPr>
          </a:p>
          <a:p>
            <a:endParaRPr lang="en-US"/>
          </a:p>
          <a:p>
            <a:r>
              <a:rPr lang="en-US" b="1"/>
              <a:t>Random Forest Regressor</a:t>
            </a:r>
            <a:r>
              <a:rPr lang="en-US"/>
              <a:t>: Think of a random forest as a group of independent graders. Each grader (decision tree) grades the homework independently and doesn't learn from the mistakes of others. At the end, you combine all the grades to get the final score by averaging them. This method helps to reduce the impact of any one grader's mistakes by using the collective wisdom of the group.</a:t>
            </a:r>
            <a:endParaRPr lang="en-US">
              <a:ea typeface="Calibri"/>
              <a:cs typeface="Calibri"/>
            </a:endParaRPr>
          </a:p>
          <a:p>
            <a:endParaRPr lang="en-US"/>
          </a:p>
          <a:p>
            <a:r>
              <a:rPr lang="en-US" b="1"/>
              <a:t>Gradient Boosting Regressor</a:t>
            </a:r>
            <a:r>
              <a:rPr lang="en-US"/>
              <a:t>: Imagine you have a team of graders who work sequentially. The first grader gives the initial grades. The second grader then focuses on correcting the mistakes made by the first grader. The third grader corrects the mistakes of the first two graders, and so on. This way, each grader builds on the work of the previous ones, progressively improving the accuracy of the final grade. This process is called "boosting."</a:t>
            </a:r>
            <a:endParaRPr lang="en-US">
              <a:ea typeface="Calibri"/>
              <a:cs typeface="Calibri"/>
            </a:endParaRPr>
          </a:p>
          <a:p>
            <a:endParaRPr lang="en-US" b="1">
              <a:ea typeface="Calibri"/>
              <a:cs typeface="Calibri"/>
            </a:endParaRPr>
          </a:p>
          <a:p>
            <a:endParaRPr lang="en-US">
              <a:ea typeface="Calibri"/>
              <a:cs typeface="Calibri"/>
            </a:endParaRPr>
          </a:p>
          <a:p>
            <a:pPr>
              <a:buFont typeface="Arial"/>
              <a:buChar char="•"/>
            </a:pPr>
            <a:r>
              <a:rPr lang="en-US" b="1"/>
              <a:t>Gradient Boosting:</a:t>
            </a:r>
            <a:endParaRPr lang="en-US">
              <a:cs typeface="Calibri"/>
            </a:endParaRPr>
          </a:p>
          <a:p>
            <a:pPr>
              <a:buFont typeface="Arial"/>
              <a:buChar char="•"/>
            </a:pPr>
            <a:r>
              <a:rPr lang="en-US"/>
              <a:t>Gradient Boosting builds trees sequentially, where each new tree corrects errors made by the previous ones.</a:t>
            </a:r>
            <a:endParaRPr lang="en-US">
              <a:ea typeface="Calibri"/>
              <a:cs typeface="Calibri"/>
            </a:endParaRPr>
          </a:p>
          <a:p>
            <a:pPr>
              <a:buFont typeface="Arial"/>
              <a:buChar char="•"/>
            </a:pPr>
            <a:r>
              <a:rPr lang="en-US"/>
              <a:t>It is an additive model, meaning it adds new models to correct errors made by existing models.</a:t>
            </a:r>
            <a:endParaRPr lang="en-US">
              <a:cs typeface="Calibri"/>
            </a:endParaRPr>
          </a:p>
          <a:p>
            <a:pPr>
              <a:buFont typeface="Arial"/>
              <a:buChar char="•"/>
            </a:pPr>
            <a:r>
              <a:rPr lang="en-US"/>
              <a:t>It typically uses shallow trees as base learners, often decision trees with a depth of 1 to 5.</a:t>
            </a:r>
            <a:endParaRPr lang="en-US">
              <a:cs typeface="Calibri"/>
            </a:endParaRPr>
          </a:p>
          <a:p>
            <a:pPr>
              <a:buFont typeface="Arial"/>
              <a:buChar char="•"/>
            </a:pPr>
            <a:r>
              <a:rPr lang="en-US"/>
              <a:t>Gradient Boosting can overfit if the number of trees is too large or if the learning rate is too high.</a:t>
            </a:r>
            <a:endParaRPr lang="en-US">
              <a:cs typeface="Calibri"/>
            </a:endParaRPr>
          </a:p>
          <a:p>
            <a:pPr>
              <a:buFont typeface="Arial"/>
              <a:buChar char="•"/>
            </a:pPr>
            <a:r>
              <a:rPr lang="en-US" b="1"/>
              <a:t>Random Forest:</a:t>
            </a:r>
            <a:endParaRPr lang="en-US"/>
          </a:p>
          <a:p>
            <a:pPr>
              <a:buFont typeface="Arial"/>
              <a:buChar char="•"/>
            </a:pPr>
            <a:r>
              <a:rPr lang="en-US"/>
              <a:t>Random Forest builds multiple decision trees independently and combines their predictions through averaging or voting.</a:t>
            </a:r>
            <a:endParaRPr lang="en-US">
              <a:cs typeface="Calibri"/>
            </a:endParaRPr>
          </a:p>
          <a:p>
            <a:pPr>
              <a:buFont typeface="Arial"/>
              <a:buChar char="•"/>
            </a:pPr>
            <a:r>
              <a:rPr lang="en-US"/>
              <a:t>It trains each tree on a random subset of the data (bootstrapped sample) and a random subset of the features.</a:t>
            </a:r>
            <a:endParaRPr lang="en-US">
              <a:cs typeface="Calibri"/>
            </a:endParaRPr>
          </a:p>
          <a:p>
            <a:pPr>
              <a:buFont typeface="Arial"/>
              <a:buChar char="•"/>
            </a:pPr>
            <a:r>
              <a:rPr lang="en-US"/>
              <a:t>It can handle a large number of features and is less prone to overfitting compared to Gradient Boosting.</a:t>
            </a:r>
            <a:endParaRPr lang="en-US">
              <a:cs typeface="Calibri"/>
            </a:endParaRPr>
          </a:p>
          <a:p>
            <a:pPr>
              <a:buFont typeface="Arial"/>
              <a:buChar char="•"/>
            </a:pPr>
            <a:r>
              <a:rPr lang="en-US"/>
              <a:t>Random Forest can be parallelized as each tree can be trained independently.</a:t>
            </a:r>
            <a:endParaRPr lang="en-US">
              <a:cs typeface="Calibri"/>
            </a:endParaRPr>
          </a:p>
          <a:p>
            <a:pPr marL="171450" indent="-171450">
              <a:buFont typeface="Arial"/>
              <a:buChar char="•"/>
            </a:pPr>
            <a:endParaRPr lang="en-US">
              <a:ea typeface="Calibri"/>
              <a:cs typeface="Calibri"/>
            </a:endParaRPr>
          </a:p>
          <a:p>
            <a:endParaRPr lang="en-US">
              <a:ea typeface="Calibri"/>
              <a:cs typeface="Calibri"/>
            </a:endParaRPr>
          </a:p>
          <a:p>
            <a:pPr marL="171450" indent="-171450">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323693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Moderate Positive Correlations:</a:t>
            </a:r>
          </a:p>
          <a:p>
            <a:pPr marL="171450" indent="-171450">
              <a:buFont typeface="Arial,Sans-Serif"/>
              <a:buChar char="•"/>
            </a:pPr>
            <a:r>
              <a:rPr lang="en-US"/>
              <a:t>impressions and clicks have a moderate positive correlation (0.32), suggesting that more impressions tend to lead to more clicks, but the relationship is not as strong as some others.</a:t>
            </a:r>
            <a:endParaRPr lang="en-US">
              <a:cs typeface="Calibri"/>
            </a:endParaRPr>
          </a:p>
          <a:p>
            <a:pPr marL="171450" indent="-171450">
              <a:buFont typeface="Arial,Sans-Serif"/>
              <a:buChar char="•"/>
            </a:pPr>
            <a:endParaRPr lang="en-US">
              <a:ea typeface="Calibri"/>
              <a:cs typeface="Calibri"/>
            </a:endParaRPr>
          </a:p>
          <a:p>
            <a:pPr marL="171450" indent="-171450">
              <a:buFont typeface="Arial,Sans-Serif"/>
              <a:buChar char="•"/>
            </a:pPr>
            <a:r>
              <a:rPr lang="en-US">
                <a:ea typeface="Calibri"/>
                <a:cs typeface="Calibri"/>
              </a:rPr>
              <a:t>This is just a preliminary EDA for categories and later in our modeling approaches we will consider other features as well to see actual importance.</a:t>
            </a:r>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2971662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2087984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176535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03/06/2024</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docs.google.com/document/d/1tbnZXZZUcbiDWiQ8XxB3IrfG8nG__I4frygkYjp3SH0/ed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0" y="-11806"/>
            <a:ext cx="12192000"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r>
              <a:rPr lang="en-US" sz="2800" b="1">
                <a:latin typeface="Segoe UI"/>
                <a:cs typeface="Segoe UI"/>
              </a:rPr>
              <a:t>Team 3 : Awesome Analysts of Albers (AAA)</a:t>
            </a:r>
            <a:endParaRPr lang="en-US" sz="2800" b="1">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647700" y="1580476"/>
            <a:ext cx="7578826" cy="1507450"/>
          </a:xfrm>
        </p:spPr>
        <p:txBody>
          <a:bodyPr lIns="0" tIns="0" rIns="0" bIns="0" anchor="t" anchorCtr="0">
            <a:noAutofit/>
          </a:bodyPr>
          <a:lstStyle/>
          <a:p>
            <a:pPr algn="l">
              <a:lnSpc>
                <a:spcPct val="100000"/>
              </a:lnSpc>
            </a:pPr>
            <a:r>
              <a:rPr lang="en-ID" sz="4400">
                <a:solidFill>
                  <a:schemeClr val="bg1"/>
                </a:solidFill>
                <a:latin typeface="Segoe UI"/>
                <a:cs typeface="Segoe UI"/>
              </a:rPr>
              <a:t>Amazon Ads- Optimizing Targeted Audience</a:t>
            </a:r>
            <a:endParaRPr lang="en-ID" sz="4400">
              <a:solidFill>
                <a:schemeClr val="bg1"/>
              </a:solidFill>
            </a:endParaRP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spTree>
    <p:extLst>
      <p:ext uri="{BB962C8B-B14F-4D97-AF65-F5344CB8AC3E}">
        <p14:creationId xmlns:p14="http://schemas.microsoft.com/office/powerpoint/2010/main" val="2025512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741DCA47-7323-44BF-8EA8-EB07C901B22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33998" y="196345"/>
            <a:ext cx="10509929" cy="1088412"/>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3600">
                <a:latin typeface="Times New Roman"/>
                <a:cs typeface="Times New Roman"/>
              </a:rPr>
              <a:t>Targeting for maximum Impressions</a:t>
            </a:r>
            <a:endParaRPr lang="en-ID" sz="3600">
              <a:latin typeface="Times New Roman"/>
              <a:cs typeface="Times New Roman"/>
            </a:endParaRPr>
          </a:p>
          <a:p>
            <a:endParaRPr lang="en-US" sz="2800" b="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E647FEB-48A2-4ED9-13A1-BE4F20BFABD0}"/>
              </a:ext>
            </a:extLst>
          </p:cNvPr>
          <p:cNvGraphicFramePr>
            <a:graphicFrameLocks noGrp="1"/>
          </p:cNvGraphicFramePr>
          <p:nvPr>
            <p:extLst>
              <p:ext uri="{D42A27DB-BD31-4B8C-83A1-F6EECF244321}">
                <p14:modId xmlns:p14="http://schemas.microsoft.com/office/powerpoint/2010/main" val="2401208025"/>
              </p:ext>
            </p:extLst>
          </p:nvPr>
        </p:nvGraphicFramePr>
        <p:xfrm>
          <a:off x="534199" y="1479896"/>
          <a:ext cx="10509928" cy="5134174"/>
        </p:xfrm>
        <a:graphic>
          <a:graphicData uri="http://schemas.openxmlformats.org/drawingml/2006/table">
            <a:tbl>
              <a:tblPr firstRow="1" bandRow="1">
                <a:tableStyleId>{2D5ABB26-0587-4C30-8999-92F81FD0307C}</a:tableStyleId>
              </a:tblPr>
              <a:tblGrid>
                <a:gridCol w="4249027">
                  <a:extLst>
                    <a:ext uri="{9D8B030D-6E8A-4147-A177-3AD203B41FA5}">
                      <a16:colId xmlns:a16="http://schemas.microsoft.com/office/drawing/2014/main" val="2366087181"/>
                    </a:ext>
                  </a:extLst>
                </a:gridCol>
                <a:gridCol w="6260901">
                  <a:extLst>
                    <a:ext uri="{9D8B030D-6E8A-4147-A177-3AD203B41FA5}">
                      <a16:colId xmlns:a16="http://schemas.microsoft.com/office/drawing/2014/main" val="367642192"/>
                    </a:ext>
                  </a:extLst>
                </a:gridCol>
              </a:tblGrid>
              <a:tr h="408582">
                <a:tc>
                  <a:txBody>
                    <a:bodyPr/>
                    <a:lstStyle/>
                    <a:p>
                      <a:pPr marL="0" lvl="0" indent="0" algn="ctr" defTabSz="914400">
                        <a:lnSpc>
                          <a:spcPct val="100000"/>
                        </a:lnSpc>
                        <a:spcBef>
                          <a:spcPts val="0"/>
                        </a:spcBef>
                        <a:spcAft>
                          <a:spcPts val="0"/>
                        </a:spcAft>
                        <a:buNone/>
                        <a:tabLst/>
                        <a:defRPr/>
                      </a:pPr>
                      <a:r>
                        <a:rPr lang="en-US" sz="1800" b="1" i="0" u="sng" strike="noStrike" noProof="0">
                          <a:solidFill>
                            <a:srgbClr val="0D0D0D"/>
                          </a:solidFill>
                          <a:latin typeface="Times New Roman"/>
                        </a:rPr>
                        <a:t>FEATURES</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lumMod val="85000"/>
                      </a:schemeClr>
                    </a:solidFill>
                  </a:tcPr>
                </a:tc>
                <a:tc>
                  <a:txBody>
                    <a:bodyPr/>
                    <a:lstStyle/>
                    <a:p>
                      <a:pPr lvl="0" algn="ctr">
                        <a:lnSpc>
                          <a:spcPct val="100000"/>
                        </a:lnSpc>
                        <a:spcBef>
                          <a:spcPts val="0"/>
                        </a:spcBef>
                        <a:spcAft>
                          <a:spcPts val="0"/>
                        </a:spcAft>
                        <a:buNone/>
                      </a:pPr>
                      <a:r>
                        <a:rPr lang="en-US" sz="2000" b="1" i="0" u="sng" strike="noStrike" noProof="0">
                          <a:solidFill>
                            <a:srgbClr val="0D0D0D"/>
                          </a:solidFill>
                          <a:latin typeface="Times New Roman"/>
                        </a:rPr>
                        <a:t>Feature Importance Results( In decreasing order)</a:t>
                      </a:r>
                      <a:endParaRPr lang="en-US" sz="2000" b="0" i="0" u="none" strike="noStrike" noProof="0">
                        <a:solidFill>
                          <a:srgbClr val="000000"/>
                        </a:solidFill>
                        <a:latin typeface="Times New Roman"/>
                      </a:endParaRPr>
                    </a:p>
                    <a:p>
                      <a:pPr lvl="0" algn="ctr">
                        <a:buNone/>
                      </a:pPr>
                      <a:endParaRPr lang="en-US">
                        <a:solidFill>
                          <a:srgbClr val="0D0D0D"/>
                        </a:solidFill>
                        <a:latin typeface="Times New Roman"/>
                        <a:cs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3704131165"/>
                  </a:ext>
                </a:extLst>
              </a:tr>
              <a:tr h="4085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a:solidFill>
                            <a:srgbClr val="0D0D0D"/>
                          </a:solidFill>
                          <a:latin typeface="Times New Roman"/>
                          <a:cs typeface="Times New Roman"/>
                        </a:rPr>
                        <a:t>Placement slot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solidFill>
                            <a:srgbClr val="0D0D0D"/>
                          </a:solidFill>
                          <a:latin typeface="Times New Roman"/>
                          <a:cs typeface="Times New Roman"/>
                        </a:rPr>
                        <a:t>Offsite mobileapp</a:t>
                      </a:r>
                      <a:endParaRPr lang="en-US">
                        <a:solidFill>
                          <a:srgbClr val="0D0D0D"/>
                        </a:solidFill>
                        <a:latin typeface="Times New Roman" panose="02020603050405020304" pitchFamily="18" charset="0"/>
                        <a:cs typeface="Times New Roman" panose="02020603050405020304" pitchFamily="18" charset="0"/>
                      </a:endParaRPr>
                    </a:p>
                    <a:p>
                      <a:r>
                        <a:rPr lang="en-US">
                          <a:solidFill>
                            <a:srgbClr val="0D0D0D"/>
                          </a:solidFill>
                          <a:latin typeface="Times New Roman"/>
                          <a:cs typeface="Times New Roman"/>
                        </a:rPr>
                        <a:t>Offsite Desktop</a:t>
                      </a:r>
                      <a:endParaRPr lang="en-US">
                        <a:solidFill>
                          <a:srgbClr val="0D0D0D"/>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531254"/>
                  </a:ext>
                </a:extLst>
              </a:tr>
              <a:tr h="1574815">
                <a:tc>
                  <a:txBody>
                    <a:bodyPr/>
                    <a:lstStyle/>
                    <a:p>
                      <a:pPr marL="0" marR="0" lvl="0" indent="0" algn="l" rtl="0" eaLnBrk="1" fontAlgn="auto" latinLnBrk="0" hangingPunct="1">
                        <a:lnSpc>
                          <a:spcPct val="100000"/>
                        </a:lnSpc>
                        <a:spcBef>
                          <a:spcPts val="0"/>
                        </a:spcBef>
                        <a:spcAft>
                          <a:spcPts val="0"/>
                        </a:spcAft>
                        <a:buClrTx/>
                        <a:buSzTx/>
                        <a:buFontTx/>
                        <a:buNone/>
                      </a:pPr>
                      <a:r>
                        <a:rPr lang="en-US" altLang="en-US" b="1">
                          <a:solidFill>
                            <a:srgbClr val="0D0D0D"/>
                          </a:solidFill>
                          <a:latin typeface="Times New Roman"/>
                          <a:cs typeface="Times New Roman"/>
                        </a:rPr>
                        <a:t>Targeting category:(Top 5)</a:t>
                      </a:r>
                      <a:endParaRPr lang="en-US"/>
                    </a:p>
                    <a:p>
                      <a:pPr marL="0" marR="0" lvl="0" indent="0" algn="l">
                        <a:lnSpc>
                          <a:spcPct val="100000"/>
                        </a:lnSpc>
                        <a:spcBef>
                          <a:spcPts val="0"/>
                        </a:spcBef>
                        <a:spcAft>
                          <a:spcPts val="0"/>
                        </a:spcAft>
                        <a:buClrTx/>
                        <a:buSzTx/>
                        <a:buFontTx/>
                        <a:buNone/>
                      </a:pPr>
                      <a:endParaRPr lang="en-US" altLang="en-US" b="1">
                        <a:solidFill>
                          <a:srgbClr val="0D0D0D"/>
                        </a:solidFill>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a:ln>
                            <a:noFill/>
                          </a:ln>
                          <a:solidFill>
                            <a:srgbClr val="0D0D0D"/>
                          </a:solidFill>
                          <a:effectLst/>
                          <a:latin typeface="Times New Roman"/>
                          <a:cs typeface="Times New Roman"/>
                        </a:rPr>
                        <a:t>Women's Running Shoes</a:t>
                      </a:r>
                      <a:endParaRPr lang="en-US" altLang="en-US" i="0" u="none" strike="noStrike" cap="none" normalizeH="0" baseline="0">
                        <a:ln>
                          <a:noFill/>
                        </a:ln>
                        <a:solidFill>
                          <a:srgbClr val="0D0D0D"/>
                        </a:solidFill>
                        <a:effectLst/>
                        <a:latin typeface="Times New Roman"/>
                        <a:cs typeface="Times New Roman"/>
                      </a:endParaRPr>
                    </a:p>
                    <a:p>
                      <a:pPr marL="342900" indent="-342900">
                        <a:buFont typeface="+mj-lt"/>
                        <a:buAutoNum type="arabicPeriod"/>
                      </a:pPr>
                      <a:r>
                        <a:rPr lang="en-US" altLang="en-US">
                          <a:solidFill>
                            <a:srgbClr val="0D0D0D"/>
                          </a:solidFill>
                          <a:latin typeface="Times New Roman"/>
                          <a:cs typeface="Times New Roman"/>
                        </a:rPr>
                        <a:t>Foundation </a:t>
                      </a:r>
                      <a:r>
                        <a:rPr kumimoji="0" lang="en-US" altLang="en-US" i="0" u="none" strike="noStrike" cap="none" normalizeH="0" baseline="0">
                          <a:ln>
                            <a:noFill/>
                          </a:ln>
                          <a:solidFill>
                            <a:srgbClr val="0D0D0D"/>
                          </a:solidFill>
                          <a:effectLst/>
                          <a:latin typeface="Times New Roman"/>
                          <a:cs typeface="Times New Roman"/>
                        </a:rPr>
                        <a:t>Makeup</a:t>
                      </a:r>
                      <a:endParaRPr lang="en-US" altLang="en-US" b="0" i="0" u="none" strike="noStrike" cap="none" normalizeH="0" baseline="0">
                        <a:ln>
                          <a:noFill/>
                        </a:ln>
                        <a:solidFill>
                          <a:srgbClr val="0D0D0D"/>
                        </a:solidFill>
                        <a:effectLst/>
                        <a:latin typeface="Times New Roman"/>
                        <a:cs typeface="Times New Roman"/>
                      </a:endParaRPr>
                    </a:p>
                    <a:p>
                      <a:pPr marL="342900" indent="-342900">
                        <a:buFont typeface="+mj-lt"/>
                        <a:buAutoNum type="arabicPeriod"/>
                      </a:pPr>
                      <a:r>
                        <a:rPr lang="en-US" altLang="en-US">
                          <a:solidFill>
                            <a:srgbClr val="0D0D0D"/>
                          </a:solidFill>
                          <a:latin typeface="Times New Roman"/>
                          <a:cs typeface="Times New Roman"/>
                        </a:rPr>
                        <a:t>Soap Opera</a:t>
                      </a:r>
                      <a:endParaRPr lang="en-US" altLang="en-US" i="0" u="none" strike="noStrike" cap="none" normalizeH="0" baseline="0">
                        <a:ln>
                          <a:noFill/>
                        </a:ln>
                        <a:solidFill>
                          <a:srgbClr val="0D0D0D"/>
                        </a:solidFill>
                        <a:effectLst/>
                        <a:latin typeface="Times New Roman"/>
                        <a:cs typeface="Times New Roman"/>
                      </a:endParaRPr>
                    </a:p>
                    <a:p>
                      <a:pPr marL="342900" indent="-342900">
                        <a:buAutoNum type="arabicPeriod"/>
                      </a:pPr>
                      <a:r>
                        <a:rPr lang="en-US" altLang="en-US">
                          <a:solidFill>
                            <a:srgbClr val="0D0D0D"/>
                          </a:solidFill>
                          <a:latin typeface="Times New Roman"/>
                          <a:cs typeface="Times New Roman"/>
                        </a:rPr>
                        <a:t>Sheet and Pillowcase Sets</a:t>
                      </a:r>
                    </a:p>
                    <a:p>
                      <a:pPr marL="342900" indent="-342900">
                        <a:buAutoNum type="arabicPeriod"/>
                      </a:pPr>
                      <a:r>
                        <a:rPr lang="en-US" altLang="en-US">
                          <a:solidFill>
                            <a:srgbClr val="0D0D0D"/>
                          </a:solidFill>
                          <a:latin typeface="Times New Roman"/>
                          <a:cs typeface="Times New Roman"/>
                        </a:rPr>
                        <a:t>Single-Serve Coffee Capsules &amp; Pods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854390"/>
                  </a:ext>
                </a:extLst>
              </a:tr>
              <a:tr h="691382">
                <a:tc>
                  <a:txBody>
                    <a:bodyPr/>
                    <a:lstStyle/>
                    <a:p>
                      <a:r>
                        <a:rPr lang="en-US" b="1">
                          <a:latin typeface="Times New Roman"/>
                          <a:cs typeface="Times New Roman"/>
                        </a:rPr>
                        <a:t>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AutoNum type="arabicPeriod"/>
                      </a:pPr>
                      <a:r>
                        <a:rPr lang="en-US" sz="1800" b="0" i="0" u="none" strike="noStrike" noProof="0">
                          <a:solidFill>
                            <a:srgbClr val="0D0D0D"/>
                          </a:solidFill>
                          <a:latin typeface="Times New Roman"/>
                          <a:cs typeface="Times New Roman"/>
                        </a:rPr>
                        <a:t>March </a:t>
                      </a:r>
                      <a:endParaRPr lang="en-US"/>
                    </a:p>
                    <a:p>
                      <a:pPr marL="342900" lvl="0" indent="-342900">
                        <a:buAutoNum type="arabicPeriod"/>
                      </a:pPr>
                      <a:r>
                        <a:rPr lang="en-US" sz="1800" b="0" i="0" u="none" strike="noStrike" noProof="0">
                          <a:solidFill>
                            <a:srgbClr val="0D0D0D"/>
                          </a:solidFill>
                          <a:latin typeface="Times New Roman"/>
                          <a:cs typeface="Times New Roman"/>
                        </a:rPr>
                        <a:t>February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916641"/>
                  </a:ext>
                </a:extLst>
              </a:tr>
              <a:tr h="642937">
                <a:tc>
                  <a:txBody>
                    <a:bodyPr/>
                    <a:lstStyle/>
                    <a:p>
                      <a:r>
                        <a:rPr lang="en-US" b="1">
                          <a:latin typeface="Times New Roman"/>
                          <a:cs typeface="Times New Roman"/>
                        </a:rPr>
                        <a:t>Day of the Week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AutoNum type="arabicPeriod"/>
                      </a:pPr>
                      <a:r>
                        <a:rPr lang="en-US" sz="1800" b="0" i="0" u="none" strike="noStrike" noProof="0">
                          <a:solidFill>
                            <a:srgbClr val="0D0D0D"/>
                          </a:solidFill>
                          <a:latin typeface="Times New Roman"/>
                          <a:cs typeface="Times New Roman"/>
                        </a:rPr>
                        <a:t>Sunday</a:t>
                      </a:r>
                      <a:endParaRPr lang="en-US" b="0">
                        <a:latin typeface="Times New Roman" panose="02020603050405020304" pitchFamily="18" charset="0"/>
                        <a:cs typeface="Times New Roman" panose="02020603050405020304" pitchFamily="18" charset="0"/>
                      </a:endParaRPr>
                    </a:p>
                    <a:p>
                      <a:pPr marL="342900" lvl="0" indent="-342900">
                        <a:buAutoNum type="arabicPeriod"/>
                      </a:pPr>
                      <a:r>
                        <a:rPr lang="en-US" sz="1800" b="0" i="0" u="none" strike="noStrike" noProof="0">
                          <a:solidFill>
                            <a:srgbClr val="0D0D0D"/>
                          </a:solidFill>
                          <a:latin typeface="Times New Roman"/>
                          <a:cs typeface="Times New Roman"/>
                        </a:rPr>
                        <a:t>Saturday</a:t>
                      </a:r>
                      <a:endParaRPr lang="en-US" b="0">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3370558"/>
                  </a:ext>
                </a:extLst>
              </a:tr>
              <a:tr h="652972">
                <a:tc>
                  <a:txBody>
                    <a:bodyPr/>
                    <a:lstStyle/>
                    <a:p>
                      <a:pPr lvl="0" algn="ctr">
                        <a:buNone/>
                      </a:pPr>
                      <a:r>
                        <a:rPr lang="en-US" b="1">
                          <a:latin typeface="Times New Roman"/>
                          <a:cs typeface="Times New Roman"/>
                        </a:rPr>
                        <a:t>Model Results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marL="0" lvl="0" indent="0" algn="ctr">
                        <a:buNone/>
                      </a:pPr>
                      <a:r>
                        <a:rPr lang="en-US" sz="1800" b="1" i="0" u="none" strike="noStrike" noProof="0">
                          <a:solidFill>
                            <a:srgbClr val="0D0D0D"/>
                          </a:solidFill>
                          <a:latin typeface="Times New Roman"/>
                          <a:cs typeface="Times New Roman"/>
                        </a:rPr>
                        <a:t>R-sq = </a:t>
                      </a:r>
                      <a:r>
                        <a:rPr lang="en-US" sz="1800" b="1">
                          <a:solidFill>
                            <a:srgbClr val="0D0D0D"/>
                          </a:solidFill>
                          <a:latin typeface="Times New Roman"/>
                          <a:cs typeface="Times New Roman"/>
                        </a:rPr>
                        <a:t>64.45</a:t>
                      </a:r>
                      <a:r>
                        <a:rPr lang="en-US" sz="1800" b="1" i="0" u="none" strike="noStrike" noProof="0">
                          <a:solidFill>
                            <a:srgbClr val="0D0D0D"/>
                          </a:solidFill>
                          <a:latin typeface="Times New Roman"/>
                          <a:cs typeface="Times New Roman"/>
                        </a:rPr>
                        <a:t>%</a:t>
                      </a:r>
                    </a:p>
                    <a:p>
                      <a:pPr marL="0" lvl="0" indent="0" algn="ctr">
                        <a:buNone/>
                      </a:pPr>
                      <a:r>
                        <a:rPr lang="en-US" sz="1800" b="1" i="0" u="none" strike="noStrike" noProof="0">
                          <a:solidFill>
                            <a:srgbClr val="0D0D0D"/>
                          </a:solidFill>
                          <a:latin typeface="Times New Roman"/>
                          <a:cs typeface="Times New Roman"/>
                        </a:rPr>
                        <a:t>MAE = </a:t>
                      </a:r>
                      <a:r>
                        <a:rPr lang="en-US" sz="1800" b="1" i="0" u="none" strike="noStrike" kern="1200">
                          <a:solidFill>
                            <a:schemeClr val="tx1"/>
                          </a:solidFill>
                          <a:effectLst/>
                          <a:latin typeface="Times New Roman"/>
                          <a:ea typeface="+mn-ea"/>
                          <a:cs typeface="Times New Roman"/>
                        </a:rPr>
                        <a:t>1,252.09</a:t>
                      </a:r>
                      <a:endParaRPr lang="en-US" sz="1800" b="1" i="0" u="none" strike="noStrike" noProof="0">
                        <a:solidFill>
                          <a:srgbClr val="0D0D0D"/>
                        </a:solidFill>
                        <a:latin typeface="Times New Roman"/>
                        <a:cs typeface="Times New Roman"/>
                      </a:endParaRPr>
                    </a:p>
                    <a:p>
                      <a:pPr marL="0" lvl="0" indent="0" algn="ctr">
                        <a:buNone/>
                      </a:pPr>
                      <a:r>
                        <a:rPr lang="en-US" sz="1800" b="1" i="0" u="none" strike="noStrike" noProof="0">
                          <a:solidFill>
                            <a:srgbClr val="0D0D0D"/>
                          </a:solidFill>
                          <a:latin typeface="Times New Roman"/>
                          <a:cs typeface="Times New Roman"/>
                        </a:rPr>
                        <a:t>MSE = 5,092,641.23</a:t>
                      </a:r>
                      <a:endParaRPr lang="en-US" sz="1800" b="1" i="0" u="none" strike="noStrike" kern="1200">
                        <a:solidFill>
                          <a:schemeClr val="tx1"/>
                        </a:solidFill>
                        <a:effectLst/>
                        <a:latin typeface="Times New Roman"/>
                        <a:ea typeface="+mn-ea"/>
                        <a:cs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1419100166"/>
                  </a:ext>
                </a:extLst>
              </a:tr>
            </a:tbl>
          </a:graphicData>
        </a:graphic>
      </p:graphicFrame>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10</a:t>
            </a:fld>
            <a:endParaRPr lang="en-ID" sz="1050">
              <a:solidFill>
                <a:schemeClr val="bg1"/>
              </a:solidFill>
            </a:endParaRPr>
          </a:p>
        </p:txBody>
      </p:sp>
      <p:cxnSp>
        <p:nvCxnSpPr>
          <p:cNvPr id="2" name="Straight Connector 1">
            <a:extLst>
              <a:ext uri="{FF2B5EF4-FFF2-40B4-BE49-F238E27FC236}">
                <a16:creationId xmlns:a16="http://schemas.microsoft.com/office/drawing/2014/main" id="{7529AAA5-5DE8-6AB8-5B95-78BD4F81C4AD}"/>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6540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741DCA47-7323-44BF-8EA8-EB07C901B22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11</a:t>
            </a:fld>
            <a:endParaRPr lang="en-ID" sz="105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406698" y="230837"/>
            <a:ext cx="11183290" cy="68495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3600">
                <a:latin typeface="Times New Roman"/>
                <a:cs typeface="Times New Roman"/>
              </a:rPr>
              <a:t>Optimized targeting for viewable Impressions</a:t>
            </a:r>
            <a:r>
              <a:rPr lang="en-US" sz="3200">
                <a:latin typeface="Times New Roman"/>
                <a:cs typeface="Times New Roman"/>
              </a:rPr>
              <a:t> </a:t>
            </a:r>
            <a:endParaRPr lang="en-ID" sz="3200">
              <a:latin typeface="Times New Roman"/>
              <a:cs typeface="Times New Roman"/>
            </a:endParaRPr>
          </a:p>
        </p:txBody>
      </p:sp>
      <p:graphicFrame>
        <p:nvGraphicFramePr>
          <p:cNvPr id="6" name="Table 5">
            <a:extLst>
              <a:ext uri="{FF2B5EF4-FFF2-40B4-BE49-F238E27FC236}">
                <a16:creationId xmlns:a16="http://schemas.microsoft.com/office/drawing/2014/main" id="{3F1228B6-EF3B-3A24-943E-8CC0E97D8C87}"/>
              </a:ext>
            </a:extLst>
          </p:cNvPr>
          <p:cNvGraphicFramePr>
            <a:graphicFrameLocks noGrp="1"/>
          </p:cNvGraphicFramePr>
          <p:nvPr>
            <p:extLst>
              <p:ext uri="{D42A27DB-BD31-4B8C-83A1-F6EECF244321}">
                <p14:modId xmlns:p14="http://schemas.microsoft.com/office/powerpoint/2010/main" val="1210305095"/>
              </p:ext>
            </p:extLst>
          </p:nvPr>
        </p:nvGraphicFramePr>
        <p:xfrm>
          <a:off x="681037" y="1223010"/>
          <a:ext cx="10829925" cy="4411980"/>
        </p:xfrm>
        <a:graphic>
          <a:graphicData uri="http://schemas.openxmlformats.org/drawingml/2006/table">
            <a:tbl>
              <a:tblPr bandRow="1">
                <a:tableStyleId>{5C22544A-7EE6-4342-B048-85BDC9FD1C3A}</a:tableStyleId>
              </a:tblPr>
              <a:tblGrid>
                <a:gridCol w="2047875">
                  <a:extLst>
                    <a:ext uri="{9D8B030D-6E8A-4147-A177-3AD203B41FA5}">
                      <a16:colId xmlns:a16="http://schemas.microsoft.com/office/drawing/2014/main" val="1287545977"/>
                    </a:ext>
                  </a:extLst>
                </a:gridCol>
                <a:gridCol w="4419600">
                  <a:extLst>
                    <a:ext uri="{9D8B030D-6E8A-4147-A177-3AD203B41FA5}">
                      <a16:colId xmlns:a16="http://schemas.microsoft.com/office/drawing/2014/main" val="967407546"/>
                    </a:ext>
                  </a:extLst>
                </a:gridCol>
                <a:gridCol w="4362450">
                  <a:extLst>
                    <a:ext uri="{9D8B030D-6E8A-4147-A177-3AD203B41FA5}">
                      <a16:colId xmlns:a16="http://schemas.microsoft.com/office/drawing/2014/main" val="279308074"/>
                    </a:ext>
                  </a:extLst>
                </a:gridCol>
              </a:tblGrid>
              <a:tr h="581025">
                <a:tc>
                  <a:txBody>
                    <a:bodyPr/>
                    <a:lstStyle/>
                    <a:p>
                      <a:pPr fontAlgn="auto"/>
                      <a:endParaRPr lang="en-US" sz="1800" b="1">
                        <a:effectLst/>
                        <a:latin typeface="Times New Roman" panose="02020603050405020304" pitchFamily="18" charset="0"/>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a:r>
                        <a:rPr lang="en-US" sz="2400" b="1" u="sng">
                          <a:effectLst/>
                          <a:latin typeface="Times New Roman"/>
                        </a:rPr>
                        <a:t>Approach 1</a:t>
                      </a:r>
                      <a:endParaRPr lang="en-US">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a:r>
                        <a:rPr lang="en-US" sz="2400" b="1" u="sng">
                          <a:effectLst/>
                          <a:latin typeface="Times New Roman"/>
                        </a:rPr>
                        <a:t>Approach 2</a:t>
                      </a:r>
                      <a:endParaRPr lang="en-US">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2667483"/>
                  </a:ext>
                </a:extLst>
              </a:tr>
              <a:tr h="809625">
                <a:tc>
                  <a:txBody>
                    <a:bodyPr/>
                    <a:lstStyle/>
                    <a:p>
                      <a:pPr fontAlgn="base"/>
                      <a:r>
                        <a:rPr lang="en-US" sz="2400" b="1">
                          <a:effectLst/>
                          <a:latin typeface="Times New Roman"/>
                        </a:rPr>
                        <a:t>Objective</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Predicting features influencing impressions where some products were sold from views </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Predicting features influencing impressions where there has been some clicks</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2862164"/>
                  </a:ext>
                </a:extLst>
              </a:tr>
              <a:tr h="600075">
                <a:tc>
                  <a:txBody>
                    <a:bodyPr/>
                    <a:lstStyle/>
                    <a:p>
                      <a:pPr fontAlgn="base"/>
                      <a:r>
                        <a:rPr lang="en-US" sz="2400" b="1">
                          <a:effectLst/>
                          <a:latin typeface="Times New Roman"/>
                        </a:rPr>
                        <a:t>Model Selection</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Random Forest Regressor (better R-sq and less error) than Gradient Boosting</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Random Forest Regressor (better R-sq and less error) than Gradient Boosting</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569643"/>
                  </a:ext>
                </a:extLst>
              </a:tr>
              <a:tr h="600075">
                <a:tc>
                  <a:txBody>
                    <a:bodyPr/>
                    <a:lstStyle/>
                    <a:p>
                      <a:pPr fontAlgn="base"/>
                      <a:r>
                        <a:rPr lang="en-US" sz="2400" b="1">
                          <a:effectLst/>
                          <a:latin typeface="Times New Roman"/>
                        </a:rPr>
                        <a:t>Dataset Filter </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 view_attributed_units_sold &gt; 0 </a:t>
                      </a:r>
                      <a:endParaRPr lang="en-US">
                        <a:effectLst/>
                        <a:latin typeface="Times New Roman"/>
                      </a:endParaRPr>
                    </a:p>
                    <a:p>
                      <a:pPr fontAlgn="base"/>
                      <a:r>
                        <a:rPr lang="en-US" sz="2000">
                          <a:solidFill>
                            <a:srgbClr val="0D0D0D"/>
                          </a:solidFill>
                          <a:effectLst/>
                          <a:latin typeface="Times New Roman"/>
                        </a:rPr>
                        <a:t>(blanks treated as 0)</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clicks &gt; 0 </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6640349"/>
                  </a:ext>
                </a:extLst>
              </a:tr>
              <a:tr h="600075">
                <a:tc>
                  <a:txBody>
                    <a:bodyPr/>
                    <a:lstStyle/>
                    <a:p>
                      <a:pPr fontAlgn="base"/>
                      <a:r>
                        <a:rPr lang="en-US" sz="2400" b="1">
                          <a:effectLst/>
                          <a:latin typeface="Times New Roman"/>
                        </a:rPr>
                        <a:t>Target</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Impressions</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Impressions</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4071125"/>
                  </a:ext>
                </a:extLst>
              </a:tr>
              <a:tr h="600075">
                <a:tc>
                  <a:txBody>
                    <a:bodyPr/>
                    <a:lstStyle/>
                    <a:p>
                      <a:pPr fontAlgn="base"/>
                      <a:r>
                        <a:rPr lang="en-US" sz="2400" b="1">
                          <a:effectLst/>
                          <a:latin typeface="Times New Roman"/>
                        </a:rPr>
                        <a:t>Features</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clicks, placement slot, targeting secondary, month, day</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2000">
                          <a:solidFill>
                            <a:srgbClr val="0D0D0D"/>
                          </a:solidFill>
                          <a:effectLst/>
                          <a:latin typeface="Times New Roman"/>
                        </a:rPr>
                        <a:t>clicks, placement slot, targeting secondary, month, day</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459938"/>
                  </a:ext>
                </a:extLst>
              </a:tr>
            </a:tbl>
          </a:graphicData>
        </a:graphic>
      </p:graphicFrame>
      <p:cxnSp>
        <p:nvCxnSpPr>
          <p:cNvPr id="2" name="Straight Connector 1">
            <a:extLst>
              <a:ext uri="{FF2B5EF4-FFF2-40B4-BE49-F238E27FC236}">
                <a16:creationId xmlns:a16="http://schemas.microsoft.com/office/drawing/2014/main" id="{40467FA2-D9CC-E0ED-4787-A0A49519A970}"/>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7995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741DCA47-7323-44BF-8EA8-EB07C901B225}"/>
              </a:ext>
            </a:extLst>
          </p:cNvPr>
          <p:cNvSpPr/>
          <p:nvPr/>
        </p:nvSpPr>
        <p:spPr>
          <a:xfrm>
            <a:off x="11659861" y="6386850"/>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33998" y="196345"/>
            <a:ext cx="10509929" cy="1088412"/>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3600">
                <a:latin typeface="Times New Roman"/>
                <a:cs typeface="Times New Roman"/>
              </a:rPr>
              <a:t>Optimized targeting for viewable Impressions</a:t>
            </a:r>
            <a:endParaRPr lang="en-US" sz="3600">
              <a:latin typeface="Times New Roman" panose="02020603050405020304" pitchFamily="18" charset="0"/>
              <a:cs typeface="Times New Roman" panose="02020603050405020304" pitchFamily="18" charset="0"/>
            </a:endParaRPr>
          </a:p>
          <a:p>
            <a:r>
              <a:rPr lang="en-US" sz="2800" b="0">
                <a:latin typeface="Times New Roman"/>
                <a:cs typeface="Times New Roman"/>
              </a:rPr>
              <a:t>Feature Importance Results</a:t>
            </a:r>
            <a:r>
              <a:rPr lang="en-US" sz="2800" b="0">
                <a:solidFill>
                  <a:srgbClr val="0D0D0D"/>
                </a:solidFill>
                <a:latin typeface="Times New Roman"/>
                <a:cs typeface="Times New Roman"/>
              </a:rPr>
              <a:t>(In Decreasing order )</a:t>
            </a:r>
            <a:endParaRPr lang="en-US" sz="2800" b="0">
              <a:latin typeface="Times New Roman" panose="02020603050405020304" pitchFamily="18" charset="0"/>
              <a:cs typeface="Times New Roman" panose="02020603050405020304" pitchFamily="18" charset="0"/>
            </a:endParaRPr>
          </a:p>
        </p:txBody>
      </p:sp>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659861" y="6383196"/>
            <a:ext cx="337513" cy="286205"/>
          </a:xfrm>
        </p:spPr>
        <p:txBody>
          <a:bodyPr/>
          <a:lstStyle/>
          <a:p>
            <a:pPr algn="ctr"/>
            <a:fld id="{9D6A4950-2E50-4A2B-B8A2-4ABC9E129430}" type="slidenum">
              <a:rPr lang="en-ID" sz="1050" smtClean="0">
                <a:solidFill>
                  <a:schemeClr val="bg1"/>
                </a:solidFill>
              </a:rPr>
              <a:pPr algn="ctr"/>
              <a:t>12</a:t>
            </a:fld>
            <a:endParaRPr lang="en-ID" sz="1050">
              <a:solidFill>
                <a:schemeClr val="bg1"/>
              </a:solidFill>
            </a:endParaRPr>
          </a:p>
        </p:txBody>
      </p:sp>
      <p:graphicFrame>
        <p:nvGraphicFramePr>
          <p:cNvPr id="3" name="Table 2">
            <a:extLst>
              <a:ext uri="{FF2B5EF4-FFF2-40B4-BE49-F238E27FC236}">
                <a16:creationId xmlns:a16="http://schemas.microsoft.com/office/drawing/2014/main" id="{D486EB9B-1EA2-6E87-58B6-EC489F550A41}"/>
              </a:ext>
            </a:extLst>
          </p:cNvPr>
          <p:cNvGraphicFramePr>
            <a:graphicFrameLocks noGrp="1"/>
          </p:cNvGraphicFramePr>
          <p:nvPr>
            <p:extLst>
              <p:ext uri="{D42A27DB-BD31-4B8C-83A1-F6EECF244321}">
                <p14:modId xmlns:p14="http://schemas.microsoft.com/office/powerpoint/2010/main" val="2829568068"/>
              </p:ext>
            </p:extLst>
          </p:nvPr>
        </p:nvGraphicFramePr>
        <p:xfrm>
          <a:off x="449775" y="1459379"/>
          <a:ext cx="11032874" cy="5140739"/>
        </p:xfrm>
        <a:graphic>
          <a:graphicData uri="http://schemas.openxmlformats.org/drawingml/2006/table">
            <a:tbl>
              <a:tblPr bandRow="1">
                <a:tableStyleId>{5C22544A-7EE6-4342-B048-85BDC9FD1C3A}</a:tableStyleId>
              </a:tblPr>
              <a:tblGrid>
                <a:gridCol w="2344253">
                  <a:extLst>
                    <a:ext uri="{9D8B030D-6E8A-4147-A177-3AD203B41FA5}">
                      <a16:colId xmlns:a16="http://schemas.microsoft.com/office/drawing/2014/main" val="84420275"/>
                    </a:ext>
                  </a:extLst>
                </a:gridCol>
                <a:gridCol w="4130351">
                  <a:extLst>
                    <a:ext uri="{9D8B030D-6E8A-4147-A177-3AD203B41FA5}">
                      <a16:colId xmlns:a16="http://schemas.microsoft.com/office/drawing/2014/main" val="759887431"/>
                    </a:ext>
                  </a:extLst>
                </a:gridCol>
                <a:gridCol w="4558270">
                  <a:extLst>
                    <a:ext uri="{9D8B030D-6E8A-4147-A177-3AD203B41FA5}">
                      <a16:colId xmlns:a16="http://schemas.microsoft.com/office/drawing/2014/main" val="1231319867"/>
                    </a:ext>
                  </a:extLst>
                </a:gridCol>
              </a:tblGrid>
              <a:tr h="680567">
                <a:tc>
                  <a:txBody>
                    <a:bodyPr/>
                    <a:lstStyle/>
                    <a:p>
                      <a:pPr algn="ctr" fontAlgn="auto"/>
                      <a:r>
                        <a:rPr lang="en-US" sz="1800" b="1" u="sng">
                          <a:solidFill>
                            <a:srgbClr val="0D0D0D"/>
                          </a:solidFill>
                          <a:effectLst/>
                          <a:latin typeface="Times New Roman"/>
                        </a:rPr>
                        <a:t>FEATURES</a:t>
                      </a: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a:r>
                        <a:rPr lang="en-US" sz="2000" b="1" u="sng">
                          <a:solidFill>
                            <a:srgbClr val="0D0D0D"/>
                          </a:solidFill>
                          <a:effectLst/>
                          <a:latin typeface="Times New Roman"/>
                        </a:rPr>
                        <a:t>Dataset with </a:t>
                      </a:r>
                      <a:endParaRPr lang="en-US">
                        <a:effectLst/>
                        <a:latin typeface="Times New Roman"/>
                      </a:endParaRPr>
                    </a:p>
                    <a:p>
                      <a:pPr algn="ctr" fontAlgn="base"/>
                      <a:r>
                        <a:rPr lang="en-US" sz="2000" b="1" u="sng">
                          <a:solidFill>
                            <a:srgbClr val="0D0D0D"/>
                          </a:solidFill>
                          <a:effectLst/>
                          <a:latin typeface="Times New Roman"/>
                        </a:rPr>
                        <a:t>View attributed units sold &gt; 0</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a:r>
                        <a:rPr lang="en-US" sz="2000" b="1" u="sng">
                          <a:solidFill>
                            <a:srgbClr val="0D0D0D"/>
                          </a:solidFill>
                          <a:effectLst/>
                          <a:latin typeface="Times New Roman"/>
                        </a:rPr>
                        <a:t>Dataset with Clicks &gt; 0</a:t>
                      </a:r>
                      <a:endParaRPr lang="en-US">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85817329"/>
                  </a:ext>
                </a:extLst>
              </a:tr>
              <a:tr h="670982">
                <a:tc>
                  <a:txBody>
                    <a:bodyPr/>
                    <a:lstStyle/>
                    <a:p>
                      <a:pPr fontAlgn="base"/>
                      <a:r>
                        <a:rPr lang="en-US" sz="2000" b="1">
                          <a:solidFill>
                            <a:srgbClr val="0D0D0D"/>
                          </a:solidFill>
                          <a:effectLst/>
                          <a:latin typeface="Times New Roman"/>
                        </a:rPr>
                        <a:t>Placement slot</a:t>
                      </a:r>
                      <a:endParaRPr lang="en-US" sz="2000">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1800">
                          <a:solidFill>
                            <a:srgbClr val="0D0D0D"/>
                          </a:solidFill>
                          <a:effectLst/>
                          <a:latin typeface="Times New Roman"/>
                        </a:rPr>
                        <a:t>Mobile App</a:t>
                      </a:r>
                      <a:endParaRPr lang="en-US">
                        <a:effectLst/>
                        <a:latin typeface="Times New Roman"/>
                      </a:endParaRPr>
                    </a:p>
                    <a:p>
                      <a:pPr fontAlgn="base"/>
                      <a:r>
                        <a:rPr lang="en-US" sz="1800">
                          <a:solidFill>
                            <a:srgbClr val="0D0D0D"/>
                          </a:solidFill>
                          <a:effectLst/>
                          <a:latin typeface="Times New Roman"/>
                        </a:rPr>
                        <a:t>Mobile Web</a:t>
                      </a:r>
                      <a:endParaRPr lang="en-US">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fontAlgn="base"/>
                      <a:r>
                        <a:rPr lang="en-US" sz="1800">
                          <a:solidFill>
                            <a:srgbClr val="0D0D0D"/>
                          </a:solidFill>
                          <a:effectLst/>
                          <a:latin typeface="Times New Roman"/>
                        </a:rPr>
                        <a:t>Offsite Desktop</a:t>
                      </a:r>
                      <a:endParaRPr lang="en-US">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6913694"/>
                  </a:ext>
                </a:extLst>
              </a:tr>
              <a:tr h="1543255">
                <a:tc>
                  <a:txBody>
                    <a:bodyPr/>
                    <a:lstStyle/>
                    <a:p>
                      <a:pPr fontAlgn="base"/>
                      <a:r>
                        <a:rPr lang="en-US" sz="2000" b="1">
                          <a:solidFill>
                            <a:srgbClr val="0D0D0D"/>
                          </a:solidFill>
                          <a:effectLst/>
                          <a:latin typeface="Times New Roman"/>
                        </a:rPr>
                        <a:t>Targeting category:(Top 5)</a:t>
                      </a:r>
                      <a:endParaRPr lang="en-US" sz="2000">
                        <a:effectLst/>
                        <a:latin typeface="Times New Roman"/>
                      </a:endParaRPr>
                    </a:p>
                    <a:p>
                      <a:pPr fontAlgn="base"/>
                      <a:endParaRPr lang="en-US" sz="2000" b="1">
                        <a:solidFill>
                          <a:srgbClr val="0D0D0D"/>
                        </a:solidFill>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800">
                          <a:solidFill>
                            <a:srgbClr val="0D0D0D"/>
                          </a:solidFill>
                          <a:effectLst/>
                          <a:latin typeface="Times New Roman"/>
                        </a:rPr>
                        <a:t>Women's Running Shoes</a:t>
                      </a:r>
                      <a:endParaRPr lang="en-US" sz="1440">
                        <a:effectLst/>
                        <a:latin typeface="Times New Roman"/>
                      </a:endParaRPr>
                    </a:p>
                    <a:p>
                      <a:pPr marL="342900" lvl="0" indent="-342900" fontAlgn="base">
                        <a:buFont typeface="+mj-lt"/>
                        <a:buAutoNum type="arabicPeriod"/>
                      </a:pPr>
                      <a:r>
                        <a:rPr lang="en-US" sz="1800">
                          <a:solidFill>
                            <a:srgbClr val="0D0D0D"/>
                          </a:solidFill>
                          <a:effectLst/>
                          <a:latin typeface="Times New Roman"/>
                        </a:rPr>
                        <a:t>Foundation Makeup</a:t>
                      </a:r>
                      <a:endParaRPr lang="en-US" sz="1440">
                        <a:effectLst/>
                        <a:latin typeface="Times New Roman"/>
                      </a:endParaRPr>
                    </a:p>
                    <a:p>
                      <a:pPr marL="342900" lvl="0" indent="-342900" fontAlgn="base">
                        <a:buFont typeface="+mj-lt"/>
                        <a:buAutoNum type="arabicPeriod"/>
                      </a:pPr>
                      <a:r>
                        <a:rPr lang="en-US" sz="1800">
                          <a:solidFill>
                            <a:srgbClr val="0D0D0D"/>
                          </a:solidFill>
                          <a:effectLst/>
                          <a:latin typeface="Times New Roman"/>
                        </a:rPr>
                        <a:t>Soap Opera</a:t>
                      </a:r>
                      <a:endParaRPr lang="en-US" sz="1440">
                        <a:effectLst/>
                        <a:latin typeface="Times New Roman"/>
                      </a:endParaRPr>
                    </a:p>
                    <a:p>
                      <a:pPr marL="342900" lvl="0" indent="-342900" fontAlgn="base">
                        <a:buFont typeface="+mj-lt"/>
                        <a:buAutoNum type="arabicPeriod"/>
                      </a:pPr>
                      <a:r>
                        <a:rPr lang="en-US" sz="1800">
                          <a:solidFill>
                            <a:srgbClr val="0D0D0D"/>
                          </a:solidFill>
                          <a:effectLst/>
                          <a:latin typeface="Times New Roman"/>
                        </a:rPr>
                        <a:t>Sheet &amp; Pillowcase Sets</a:t>
                      </a:r>
                      <a:endParaRPr lang="en-US" sz="1440">
                        <a:effectLst/>
                        <a:latin typeface="Times New Roman"/>
                      </a:endParaRPr>
                    </a:p>
                    <a:p>
                      <a:pPr marL="342900" lvl="0" indent="-342900" fontAlgn="base">
                        <a:buFont typeface="+mj-lt"/>
                        <a:buAutoNum type="arabicPeriod"/>
                      </a:pPr>
                      <a:r>
                        <a:rPr lang="en-US" sz="1800">
                          <a:solidFill>
                            <a:srgbClr val="0D0D0D"/>
                          </a:solidFill>
                          <a:effectLst/>
                          <a:latin typeface="Times New Roman"/>
                        </a:rPr>
                        <a:t>Home &amp; Kitchen</a:t>
                      </a:r>
                      <a:endParaRPr lang="en-US" sz="1440">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marL="342900" lvl="0" indent="-342900" fontAlgn="base">
                        <a:buAutoNum type="arabicPeriod"/>
                      </a:pPr>
                      <a:r>
                        <a:rPr lang="en-US" sz="1800">
                          <a:solidFill>
                            <a:srgbClr val="0D0D0D"/>
                          </a:solidFill>
                          <a:effectLst/>
                          <a:latin typeface="Times New Roman"/>
                        </a:rPr>
                        <a:t>Sheet and Pillowcase Sets</a:t>
                      </a:r>
                      <a:endParaRPr lang="en-US" sz="1400">
                        <a:effectLst/>
                        <a:latin typeface="Times New Roman"/>
                      </a:endParaRPr>
                    </a:p>
                    <a:p>
                      <a:pPr marL="342900" lvl="0" indent="-342900">
                        <a:buAutoNum type="arabicPeriod"/>
                      </a:pPr>
                      <a:r>
                        <a:rPr lang="en-US" sz="1800" b="0" i="0" u="none" strike="noStrike" noProof="0">
                          <a:solidFill>
                            <a:srgbClr val="0D0D0D"/>
                          </a:solidFill>
                          <a:effectLst/>
                          <a:latin typeface="Times New Roman"/>
                        </a:rPr>
                        <a:t>Women's Running Shoes</a:t>
                      </a:r>
                      <a:endParaRPr lang="en-US" sz="1800">
                        <a:solidFill>
                          <a:srgbClr val="0D0D0D"/>
                        </a:solidFill>
                        <a:effectLst/>
                        <a:latin typeface="Times New Roman"/>
                      </a:endParaRPr>
                    </a:p>
                    <a:p>
                      <a:pPr marL="342900" lvl="0" indent="-342900" fontAlgn="base">
                        <a:buFont typeface="+mj-lt"/>
                        <a:buAutoNum type="arabicPeriod"/>
                      </a:pPr>
                      <a:r>
                        <a:rPr lang="en-US" sz="1800">
                          <a:solidFill>
                            <a:srgbClr val="0D0D0D"/>
                          </a:solidFill>
                          <a:effectLst/>
                          <a:latin typeface="Times New Roman"/>
                        </a:rPr>
                        <a:t>Kid's Electronics</a:t>
                      </a:r>
                      <a:endParaRPr lang="en-US" sz="1440">
                        <a:effectLst/>
                        <a:latin typeface="Times New Roman"/>
                      </a:endParaRPr>
                    </a:p>
                    <a:p>
                      <a:pPr marL="342900" lvl="0" indent="-342900" fontAlgn="base">
                        <a:buFont typeface="+mj-lt"/>
                        <a:buAutoNum type="arabicPeriod"/>
                      </a:pPr>
                      <a:r>
                        <a:rPr lang="en-US" sz="1800">
                          <a:solidFill>
                            <a:srgbClr val="0D0D0D"/>
                          </a:solidFill>
                          <a:effectLst/>
                          <a:latin typeface="Times New Roman"/>
                        </a:rPr>
                        <a:t>Single-Serve Coffee Capsules &amp; Pods</a:t>
                      </a:r>
                      <a:endParaRPr lang="en-US" sz="1440">
                        <a:effectLst/>
                        <a:latin typeface="Times New Roman"/>
                      </a:endParaRPr>
                    </a:p>
                    <a:p>
                      <a:pPr marL="342900" lvl="0" indent="-342900" fontAlgn="base">
                        <a:buFont typeface="+mj-lt"/>
                        <a:buAutoNum type="arabicPeriod"/>
                      </a:pPr>
                      <a:r>
                        <a:rPr lang="en-US" sz="1800">
                          <a:solidFill>
                            <a:srgbClr val="0D0D0D"/>
                          </a:solidFill>
                          <a:effectLst/>
                          <a:latin typeface="Times New Roman"/>
                        </a:rPr>
                        <a:t>Foundation Makeup</a:t>
                      </a: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4754001"/>
                  </a:ext>
                </a:extLst>
              </a:tr>
              <a:tr h="670982">
                <a:tc>
                  <a:txBody>
                    <a:bodyPr/>
                    <a:lstStyle/>
                    <a:p>
                      <a:pPr fontAlgn="base"/>
                      <a:r>
                        <a:rPr lang="en-US" sz="2000" b="1">
                          <a:effectLst/>
                          <a:latin typeface="Times New Roman"/>
                        </a:rPr>
                        <a:t>Month</a:t>
                      </a:r>
                      <a:endParaRPr lang="en-US" sz="2000">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marL="342900" lvl="0" indent="-342900" fontAlgn="base">
                        <a:buClr>
                          <a:srgbClr val="000000"/>
                        </a:buClr>
                        <a:buFont typeface="+mj-lt"/>
                        <a:buAutoNum type="arabicPeriod"/>
                      </a:pPr>
                      <a:r>
                        <a:rPr lang="en-US" sz="1800" b="0" i="0" u="none" strike="noStrike" noProof="0">
                          <a:solidFill>
                            <a:srgbClr val="0D0D0D"/>
                          </a:solidFill>
                          <a:effectLst/>
                          <a:latin typeface="Times New Roman"/>
                        </a:rPr>
                        <a:t>February</a:t>
                      </a:r>
                      <a:endParaRPr lang="en-US" sz="1800" b="0" i="0" u="none" strike="noStrike" noProof="0">
                        <a:solidFill>
                          <a:srgbClr val="000000"/>
                        </a:solidFill>
                        <a:effectLst/>
                        <a:latin typeface="Times New Roman"/>
                      </a:endParaRPr>
                    </a:p>
                    <a:p>
                      <a:pPr marL="342900" lvl="0" indent="-342900">
                        <a:buClr>
                          <a:srgbClr val="000000"/>
                        </a:buClr>
                        <a:buAutoNum type="arabicPeriod"/>
                      </a:pPr>
                      <a:r>
                        <a:rPr lang="en-US" sz="1800" b="0" i="0" u="none" strike="noStrike" noProof="0">
                          <a:solidFill>
                            <a:srgbClr val="0D0D0D"/>
                          </a:solidFill>
                          <a:effectLst/>
                          <a:latin typeface="Times New Roman"/>
                        </a:rPr>
                        <a:t>March</a:t>
                      </a:r>
                      <a:endParaRPr lang="en-US"/>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marL="342900" lvl="0" indent="-342900" fontAlgn="base">
                        <a:buAutoNum type="arabicPeriod"/>
                      </a:pPr>
                      <a:r>
                        <a:rPr lang="en-US" sz="1800" b="0" i="0" u="none" strike="noStrike" noProof="0">
                          <a:solidFill>
                            <a:srgbClr val="0D0D0D"/>
                          </a:solidFill>
                          <a:effectLst/>
                          <a:latin typeface="Times New Roman"/>
                        </a:rPr>
                        <a:t>February</a:t>
                      </a:r>
                      <a:endParaRPr lang="en-US" sz="1440">
                        <a:effectLst/>
                        <a:latin typeface="Times New Roman"/>
                      </a:endParaRPr>
                    </a:p>
                    <a:p>
                      <a:pPr marL="342900" lvl="0" indent="-342900" fontAlgn="base">
                        <a:buFont typeface="+mj-lt"/>
                        <a:buAutoNum type="arabicPeriod"/>
                      </a:pPr>
                      <a:r>
                        <a:rPr lang="en-US" sz="1800">
                          <a:solidFill>
                            <a:srgbClr val="0D0D0D"/>
                          </a:solidFill>
                          <a:effectLst/>
                          <a:latin typeface="Times New Roman"/>
                        </a:rPr>
                        <a:t>March</a:t>
                      </a:r>
                      <a:endParaRPr lang="en-US" sz="1440">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2756228"/>
                  </a:ext>
                </a:extLst>
              </a:tr>
              <a:tr h="623055">
                <a:tc>
                  <a:txBody>
                    <a:bodyPr/>
                    <a:lstStyle/>
                    <a:p>
                      <a:pPr fontAlgn="base"/>
                      <a:r>
                        <a:rPr lang="en-US" sz="2000" b="1">
                          <a:effectLst/>
                          <a:latin typeface="Times New Roman"/>
                        </a:rPr>
                        <a:t>Day of the Week</a:t>
                      </a:r>
                      <a:endParaRPr lang="en-US" sz="2000">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800">
                          <a:solidFill>
                            <a:srgbClr val="0D0D0D"/>
                          </a:solidFill>
                          <a:effectLst/>
                          <a:latin typeface="Times New Roman"/>
                        </a:rPr>
                        <a:t>Sunday</a:t>
                      </a:r>
                      <a:endParaRPr lang="en-US" sz="1440">
                        <a:effectLst/>
                        <a:latin typeface="Times New Roman"/>
                      </a:endParaRPr>
                    </a:p>
                    <a:p>
                      <a:pPr marL="342900" lvl="0" indent="-342900" fontAlgn="base">
                        <a:buFont typeface="+mj-lt"/>
                        <a:buAutoNum type="arabicPeriod"/>
                      </a:pPr>
                      <a:r>
                        <a:rPr lang="en-US" sz="1800">
                          <a:solidFill>
                            <a:srgbClr val="0D0D0D"/>
                          </a:solidFill>
                          <a:effectLst/>
                          <a:latin typeface="Times New Roman"/>
                        </a:rPr>
                        <a:t>Saturday</a:t>
                      </a:r>
                      <a:endParaRPr lang="en-US" sz="1440">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800">
                          <a:solidFill>
                            <a:srgbClr val="0D0D0D"/>
                          </a:solidFill>
                          <a:effectLst/>
                          <a:latin typeface="Times New Roman"/>
                        </a:rPr>
                        <a:t>Sunday</a:t>
                      </a:r>
                      <a:endParaRPr lang="en-US" sz="1440">
                        <a:effectLst/>
                        <a:latin typeface="Times New Roman"/>
                      </a:endParaRPr>
                    </a:p>
                    <a:p>
                      <a:pPr marL="342900" lvl="0" indent="-342900" fontAlgn="base">
                        <a:buFont typeface="+mj-lt"/>
                        <a:buAutoNum type="arabicPeriod"/>
                      </a:pPr>
                      <a:r>
                        <a:rPr lang="en-US" sz="1800">
                          <a:solidFill>
                            <a:srgbClr val="0D0D0D"/>
                          </a:solidFill>
                          <a:effectLst/>
                          <a:latin typeface="Times New Roman"/>
                        </a:rPr>
                        <a:t>Saturday</a:t>
                      </a:r>
                      <a:endParaRPr lang="en-US" sz="1440">
                        <a:effectLst/>
                        <a:latin typeface="Times New Roman"/>
                      </a:endParaRPr>
                    </a:p>
                  </a:txBody>
                  <a:tcP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0727514"/>
                  </a:ext>
                </a:extLst>
              </a:tr>
              <a:tr h="901033">
                <a:tc>
                  <a:txBody>
                    <a:bodyPr/>
                    <a:lstStyle/>
                    <a:p>
                      <a:pPr algn="ctr" fontAlgn="base"/>
                      <a:r>
                        <a:rPr lang="en-US" sz="2000" b="1">
                          <a:effectLst/>
                          <a:latin typeface="Times New Roman"/>
                        </a:rPr>
                        <a:t>Model Results</a:t>
                      </a:r>
                      <a:endParaRPr lang="en-US" sz="2000">
                        <a:effectLst/>
                        <a:latin typeface="Times New Roman"/>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a:r>
                        <a:rPr lang="en-US" sz="1800" b="1">
                          <a:solidFill>
                            <a:srgbClr val="0D0D0D"/>
                          </a:solidFill>
                          <a:effectLst/>
                          <a:latin typeface="Times New Roman"/>
                        </a:rPr>
                        <a:t>R-sq = 84.60%</a:t>
                      </a:r>
                      <a:endParaRPr lang="en-US" b="1">
                        <a:effectLst/>
                        <a:latin typeface="Times New Roman"/>
                      </a:endParaRPr>
                    </a:p>
                    <a:p>
                      <a:pPr algn="ctr" fontAlgn="base"/>
                      <a:r>
                        <a:rPr lang="en-US" sz="1800" b="1">
                          <a:solidFill>
                            <a:srgbClr val="0D0D0D"/>
                          </a:solidFill>
                          <a:effectLst/>
                          <a:latin typeface="Times New Roman"/>
                        </a:rPr>
                        <a:t>MAE = 733.30</a:t>
                      </a:r>
                      <a:endParaRPr lang="en-US" b="1">
                        <a:effectLst/>
                        <a:latin typeface="Times New Roman"/>
                      </a:endParaRPr>
                    </a:p>
                    <a:p>
                      <a:pPr algn="ctr" fontAlgn="base"/>
                      <a:r>
                        <a:rPr lang="en-US" sz="1800" b="1">
                          <a:solidFill>
                            <a:srgbClr val="0D0D0D"/>
                          </a:solidFill>
                          <a:effectLst/>
                          <a:latin typeface="Times New Roman"/>
                        </a:rPr>
                        <a:t>MSE = </a:t>
                      </a:r>
                      <a:r>
                        <a:rPr lang="en-US" sz="1800" b="1">
                          <a:solidFill>
                            <a:srgbClr val="0D0D0D"/>
                          </a:solidFill>
                          <a:effectLst/>
                          <a:latin typeface="Calibri"/>
                        </a:rPr>
                        <a:t>3,243,257</a:t>
                      </a:r>
                      <a:endParaRPr lang="en-US" b="1">
                        <a:effectLst/>
                        <a:latin typeface="Calibri"/>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ase"/>
                      <a:r>
                        <a:rPr lang="en-US" sz="1800" b="1">
                          <a:solidFill>
                            <a:srgbClr val="0D0D0D"/>
                          </a:solidFill>
                          <a:effectLst/>
                          <a:latin typeface="Times New Roman"/>
                        </a:rPr>
                        <a:t>R-sq = 92.22%</a:t>
                      </a:r>
                      <a:endParaRPr lang="en-US" b="1">
                        <a:effectLst/>
                      </a:endParaRPr>
                    </a:p>
                    <a:p>
                      <a:pPr algn="ctr" fontAlgn="base"/>
                      <a:r>
                        <a:rPr lang="en-US" sz="1800" b="1">
                          <a:solidFill>
                            <a:srgbClr val="0D0D0D"/>
                          </a:solidFill>
                          <a:effectLst/>
                          <a:latin typeface="Times New Roman"/>
                        </a:rPr>
                        <a:t>MAE = 542.57</a:t>
                      </a:r>
                      <a:endParaRPr lang="en-US" b="1">
                        <a:effectLst/>
                      </a:endParaRPr>
                    </a:p>
                    <a:p>
                      <a:pPr algn="ctr" fontAlgn="base"/>
                      <a:r>
                        <a:rPr lang="en-US" sz="1800" b="1">
                          <a:solidFill>
                            <a:srgbClr val="0D0D0D"/>
                          </a:solidFill>
                          <a:effectLst/>
                          <a:latin typeface="Times New Roman"/>
                        </a:rPr>
                        <a:t>MSE = </a:t>
                      </a:r>
                      <a:r>
                        <a:rPr lang="en-US" sz="1800" b="1" i="0" u="none" strike="noStrike" noProof="0">
                          <a:solidFill>
                            <a:srgbClr val="0D0D0D"/>
                          </a:solidFill>
                          <a:effectLst/>
                        </a:rPr>
                        <a:t>1,748,221</a:t>
                      </a:r>
                      <a:endParaRPr lang="en-US" b="1">
                        <a:effectLst/>
                      </a:endParaRPr>
                    </a:p>
                  </a:txBody>
                  <a:tcPr anchor="ctr">
                    <a:lnL w="9601" cap="flat" cmpd="sng" algn="ctr">
                      <a:solidFill>
                        <a:srgbClr val="000000"/>
                      </a:solidFill>
                      <a:prstDash val="solid"/>
                      <a:round/>
                      <a:headEnd type="none" w="med" len="med"/>
                      <a:tailEnd type="none" w="med" len="med"/>
                    </a:lnL>
                    <a:lnR w="9601" cap="flat" cmpd="sng" algn="ctr">
                      <a:solidFill>
                        <a:srgbClr val="000000"/>
                      </a:solidFill>
                      <a:prstDash val="solid"/>
                      <a:round/>
                      <a:headEnd type="none" w="med" len="med"/>
                      <a:tailEnd type="none" w="med" len="med"/>
                    </a:lnR>
                    <a:lnT w="9601" cap="flat" cmpd="sng" algn="ctr">
                      <a:solidFill>
                        <a:srgbClr val="000000"/>
                      </a:solidFill>
                      <a:prstDash val="solid"/>
                      <a:round/>
                      <a:headEnd type="none" w="med" len="med"/>
                      <a:tailEnd type="none" w="med" len="med"/>
                    </a:lnT>
                    <a:lnB w="9601"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3852296"/>
                  </a:ext>
                </a:extLst>
              </a:tr>
            </a:tbl>
          </a:graphicData>
        </a:graphic>
      </p:graphicFrame>
      <p:cxnSp>
        <p:nvCxnSpPr>
          <p:cNvPr id="2" name="Straight Connector 1">
            <a:extLst>
              <a:ext uri="{FF2B5EF4-FFF2-40B4-BE49-F238E27FC236}">
                <a16:creationId xmlns:a16="http://schemas.microsoft.com/office/drawing/2014/main" id="{A676C56F-A93E-A983-CD8D-3892F4776221}"/>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3936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9E893F-C5F1-25FB-E074-68545AD3AB95}"/>
              </a:ext>
            </a:extLst>
          </p:cNvPr>
          <p:cNvSpPr txBox="1"/>
          <p:nvPr/>
        </p:nvSpPr>
        <p:spPr>
          <a:xfrm>
            <a:off x="1469091" y="2875002"/>
            <a:ext cx="925381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latin typeface="Times New Roman"/>
                <a:cs typeface="Segoe UI"/>
              </a:rPr>
              <a:t>CLICKS</a:t>
            </a:r>
            <a:r>
              <a:rPr lang="en-US" sz="6600" b="1">
                <a:latin typeface="Times New Roman"/>
                <a:cs typeface="Times New Roman"/>
              </a:rPr>
              <a:t>  </a:t>
            </a:r>
            <a:endParaRPr lang="en-US" b="1">
              <a:cs typeface="Calibri" panose="020F0502020204030204"/>
            </a:endParaRPr>
          </a:p>
        </p:txBody>
      </p:sp>
      <p:grpSp>
        <p:nvGrpSpPr>
          <p:cNvPr id="8" name="Group 7">
            <a:extLst>
              <a:ext uri="{FF2B5EF4-FFF2-40B4-BE49-F238E27FC236}">
                <a16:creationId xmlns:a16="http://schemas.microsoft.com/office/drawing/2014/main" id="{02D7C3E9-78CE-63A8-BC3C-6D7B0C44C0C5}"/>
              </a:ext>
            </a:extLst>
          </p:cNvPr>
          <p:cNvGrpSpPr/>
          <p:nvPr/>
        </p:nvGrpSpPr>
        <p:grpSpPr>
          <a:xfrm>
            <a:off x="569344" y="474923"/>
            <a:ext cx="2398144" cy="2352136"/>
            <a:chOff x="557842" y="522866"/>
            <a:chExt cx="2398144" cy="2352136"/>
          </a:xfrm>
        </p:grpSpPr>
        <p:cxnSp>
          <p:nvCxnSpPr>
            <p:cNvPr id="6" name="Straight Connector 5">
              <a:extLst>
                <a:ext uri="{FF2B5EF4-FFF2-40B4-BE49-F238E27FC236}">
                  <a16:creationId xmlns:a16="http://schemas.microsoft.com/office/drawing/2014/main" id="{607FCFA7-3262-F05A-8A37-FB4BA08FB29B}"/>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14448BBE-5987-68F2-A041-44BE8C1203AA}"/>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grpSp>
        <p:nvGrpSpPr>
          <p:cNvPr id="9" name="Group 8">
            <a:extLst>
              <a:ext uri="{FF2B5EF4-FFF2-40B4-BE49-F238E27FC236}">
                <a16:creationId xmlns:a16="http://schemas.microsoft.com/office/drawing/2014/main" id="{21EBA7B0-BC62-08F2-DA62-1BAEA7068BEF}"/>
              </a:ext>
            </a:extLst>
          </p:cNvPr>
          <p:cNvGrpSpPr/>
          <p:nvPr/>
        </p:nvGrpSpPr>
        <p:grpSpPr>
          <a:xfrm rot="10800000">
            <a:off x="9238891" y="4097078"/>
            <a:ext cx="2398144" cy="2352136"/>
            <a:chOff x="557842" y="522866"/>
            <a:chExt cx="2398144" cy="2352136"/>
          </a:xfrm>
        </p:grpSpPr>
        <p:cxnSp>
          <p:nvCxnSpPr>
            <p:cNvPr id="10" name="Straight Connector 9">
              <a:extLst>
                <a:ext uri="{FF2B5EF4-FFF2-40B4-BE49-F238E27FC236}">
                  <a16:creationId xmlns:a16="http://schemas.microsoft.com/office/drawing/2014/main" id="{C75220C4-1D7D-6B89-8755-B1B765D78002}"/>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939F4F5-0F21-7822-FA62-3B22E324576B}"/>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11791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548372" y="415984"/>
            <a:ext cx="11095255" cy="743586"/>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3600">
                <a:latin typeface="Times New Roman"/>
                <a:cs typeface="Times New Roman"/>
              </a:rPr>
              <a:t>Optimal targeting for maximum Clicks: Approach</a:t>
            </a:r>
          </a:p>
        </p:txBody>
      </p:sp>
      <p:sp>
        <p:nvSpPr>
          <p:cNvPr id="21" name="Oval 20">
            <a:extLst>
              <a:ext uri="{FF2B5EF4-FFF2-40B4-BE49-F238E27FC236}">
                <a16:creationId xmlns:a16="http://schemas.microsoft.com/office/drawing/2014/main" id="{741DCA47-7323-44BF-8EA8-EB07C901B22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14</a:t>
            </a:fld>
            <a:endParaRPr lang="en-ID" sz="1050">
              <a:solidFill>
                <a:schemeClr val="bg1"/>
              </a:solidFill>
            </a:endParaRPr>
          </a:p>
        </p:txBody>
      </p:sp>
      <p:sp>
        <p:nvSpPr>
          <p:cNvPr id="2" name="TextBox 1">
            <a:extLst>
              <a:ext uri="{FF2B5EF4-FFF2-40B4-BE49-F238E27FC236}">
                <a16:creationId xmlns:a16="http://schemas.microsoft.com/office/drawing/2014/main" id="{386E2B54-DE15-C1DF-5B22-7C431DD543C7}"/>
              </a:ext>
            </a:extLst>
          </p:cNvPr>
          <p:cNvSpPr txBox="1"/>
          <p:nvPr/>
        </p:nvSpPr>
        <p:spPr>
          <a:xfrm>
            <a:off x="648119" y="1784408"/>
            <a:ext cx="10655660" cy="4647426"/>
          </a:xfrm>
          <a:prstGeom prst="rect">
            <a:avLst/>
          </a:prstGeom>
          <a:noFill/>
        </p:spPr>
        <p:txBody>
          <a:bodyPr wrap="square" lIns="91440" tIns="45720" rIns="91440" bIns="45720" anchor="t">
            <a:spAutoFit/>
          </a:bodyPr>
          <a:lstStyle/>
          <a:p>
            <a:r>
              <a:rPr kumimoji="0" lang="en-US" altLang="en-US" sz="2800" b="1" i="0" u="none" strike="noStrike" cap="none" normalizeH="0" baseline="0">
                <a:ln>
                  <a:noFill/>
                </a:ln>
                <a:solidFill>
                  <a:srgbClr val="0D0D0D"/>
                </a:solidFill>
                <a:effectLst/>
                <a:latin typeface="Times New Roman"/>
                <a:cs typeface="Times New Roman"/>
              </a:rPr>
              <a:t>Objective</a:t>
            </a:r>
            <a:r>
              <a:rPr lang="en-US" altLang="en-US" sz="2800" b="1">
                <a:solidFill>
                  <a:srgbClr val="0D0D0D"/>
                </a:solidFill>
                <a:latin typeface="Times New Roman"/>
                <a:cs typeface="Times New Roman"/>
              </a:rPr>
              <a:t>:- </a:t>
            </a:r>
            <a:endParaRPr lang="en-US" altLang="en-US" sz="2800" b="0" i="0" u="none" strike="noStrike" cap="none" normalizeH="0" baseline="0">
              <a:ln>
                <a:noFill/>
              </a:ln>
              <a:effectLst/>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n-US" altLang="en-US" sz="2400">
                <a:solidFill>
                  <a:srgbClr val="0D0D0D"/>
                </a:solidFill>
                <a:latin typeface="Times New Roman"/>
                <a:cs typeface="Times New Roman"/>
              </a:rPr>
              <a:t>Predicting important features influencing clicks </a:t>
            </a:r>
            <a:endParaRPr lang="en-US" altLang="en-US" sz="2400" b="0" i="0" u="none" strike="noStrike" cap="none" normalizeH="0" baseline="0">
              <a:ln>
                <a:noFill/>
              </a:ln>
              <a:solidFill>
                <a:srgbClr val="0D0D0D"/>
              </a:solidFill>
              <a:effectLst/>
              <a:latin typeface="Times New Roman" panose="02020603050405020304" pitchFamily="18" charset="0"/>
              <a:cs typeface="Times New Roman" panose="02020603050405020304" pitchFamily="18" charset="0"/>
            </a:endParaRPr>
          </a:p>
          <a:p>
            <a:pPr>
              <a:spcBef>
                <a:spcPct val="0"/>
              </a:spcBef>
              <a:spcAft>
                <a:spcPct val="0"/>
              </a:spcAft>
            </a:pPr>
            <a:endParaRPr lang="en-US" altLang="en-US" sz="2800">
              <a:solidFill>
                <a:srgbClr val="0D0D0D"/>
              </a:solidFill>
              <a:latin typeface="Times New Roman"/>
              <a:cs typeface="Times New Roman"/>
            </a:endParaRPr>
          </a:p>
          <a:p>
            <a:r>
              <a:rPr kumimoji="0" lang="en-US" altLang="en-US" sz="2800" b="1" i="0" u="none" strike="noStrike" cap="none" normalizeH="0" baseline="0">
                <a:ln>
                  <a:noFill/>
                </a:ln>
                <a:solidFill>
                  <a:srgbClr val="0D0D0D"/>
                </a:solidFill>
                <a:effectLst/>
                <a:latin typeface="Times New Roman"/>
                <a:cs typeface="Times New Roman"/>
              </a:rPr>
              <a:t>Model Selection</a:t>
            </a:r>
            <a:r>
              <a:rPr lang="en-US" altLang="en-US" sz="2800" b="1">
                <a:solidFill>
                  <a:srgbClr val="0D0D0D"/>
                </a:solidFill>
                <a:latin typeface="Times New Roman"/>
                <a:cs typeface="Times New Roman"/>
              </a:rPr>
              <a:t>:-</a:t>
            </a:r>
            <a:endParaRPr lang="en-US" altLang="en-US" sz="2800">
              <a:latin typeface="Times New Roman"/>
              <a:cs typeface="Times New Roman"/>
            </a:endParaRPr>
          </a:p>
          <a:p>
            <a:pPr marL="285750" indent="-285750">
              <a:buFont typeface="Arial" panose="020B0604020202020204" pitchFamily="34" charset="0"/>
              <a:buChar char="•"/>
            </a:pPr>
            <a:r>
              <a:rPr kumimoji="0" lang="en-US" altLang="en-US" sz="2800" b="1" i="0" u="none" strike="noStrike" cap="none" normalizeH="0" baseline="0">
                <a:ln>
                  <a:noFill/>
                </a:ln>
                <a:solidFill>
                  <a:srgbClr val="0D0D0D"/>
                </a:solidFill>
                <a:effectLst/>
                <a:latin typeface="Times New Roman"/>
                <a:cs typeface="Times New Roman"/>
              </a:rPr>
              <a:t>Model Used:</a:t>
            </a:r>
            <a:r>
              <a:rPr lang="en-US" altLang="en-US" sz="2800">
                <a:solidFill>
                  <a:srgbClr val="0D0D0D"/>
                </a:solidFill>
                <a:latin typeface="Times New Roman"/>
                <a:cs typeface="Times New Roman"/>
              </a:rPr>
              <a:t> </a:t>
            </a:r>
            <a:r>
              <a:rPr lang="en-US" altLang="en-US" sz="2400">
                <a:solidFill>
                  <a:srgbClr val="0D0D0D"/>
                </a:solidFill>
                <a:latin typeface="Times New Roman"/>
                <a:cs typeface="Times New Roman"/>
              </a:rPr>
              <a:t>Gradient </a:t>
            </a:r>
            <a:r>
              <a:rPr kumimoji="0" lang="en-US" altLang="en-US" sz="2400" b="0" i="0" u="none" strike="noStrike" cap="none" normalizeH="0" baseline="0">
                <a:ln>
                  <a:noFill/>
                </a:ln>
                <a:solidFill>
                  <a:srgbClr val="0D0D0D"/>
                </a:solidFill>
                <a:effectLst/>
                <a:latin typeface="Times New Roman"/>
                <a:cs typeface="Times New Roman"/>
              </a:rPr>
              <a:t>Boosting Regressor</a:t>
            </a:r>
            <a:r>
              <a:rPr lang="en-US" altLang="en-US" sz="2400">
                <a:solidFill>
                  <a:srgbClr val="0D0D0D"/>
                </a:solidFill>
                <a:latin typeface="Times New Roman"/>
                <a:cs typeface="Times New Roman"/>
              </a:rPr>
              <a:t> </a:t>
            </a:r>
          </a:p>
          <a:p>
            <a:pPr marL="285750" indent="-285750">
              <a:buFont typeface="Arial" panose="020B0604020202020204" pitchFamily="34" charset="0"/>
              <a:buChar char="•"/>
            </a:pPr>
            <a:endParaRPr lang="en-US" altLang="en-US" sz="2400">
              <a:solidFill>
                <a:srgbClr val="0D0D0D"/>
              </a:solidFill>
              <a:latin typeface="Times New Roman" panose="02020603050405020304" pitchFamily="18" charset="0"/>
              <a:cs typeface="Times New Roman" panose="02020603050405020304" pitchFamily="18" charset="0"/>
            </a:endParaRPr>
          </a:p>
          <a:p>
            <a:r>
              <a:rPr lang="en-US" altLang="en-US" sz="2800" b="1">
                <a:solidFill>
                  <a:srgbClr val="0D0D0D"/>
                </a:solidFill>
                <a:latin typeface="Times New Roman"/>
                <a:cs typeface="Times New Roman"/>
              </a:rPr>
              <a:t>Parameters used and Target variable:-</a:t>
            </a:r>
          </a:p>
          <a:p>
            <a:pPr marL="342900" indent="-342900">
              <a:buFont typeface="Arial" panose="020B0604020202020204" pitchFamily="34" charset="0"/>
              <a:buChar char="•"/>
            </a:pPr>
            <a:r>
              <a:rPr lang="en-US" altLang="en-US" sz="2800" b="1">
                <a:solidFill>
                  <a:srgbClr val="0D0D0D"/>
                </a:solidFill>
                <a:latin typeface="Times New Roman"/>
                <a:cs typeface="Times New Roman"/>
              </a:rPr>
              <a:t>Filter criteria</a:t>
            </a:r>
            <a:r>
              <a:rPr lang="en-US" altLang="en-US" sz="2800">
                <a:solidFill>
                  <a:srgbClr val="0D0D0D"/>
                </a:solidFill>
                <a:latin typeface="Times New Roman"/>
                <a:cs typeface="Times New Roman"/>
              </a:rPr>
              <a:t>: </a:t>
            </a:r>
            <a:r>
              <a:rPr lang="en-US" altLang="en-US" sz="2400">
                <a:solidFill>
                  <a:srgbClr val="0D0D0D"/>
                </a:solidFill>
                <a:latin typeface="Times New Roman"/>
                <a:cs typeface="Times New Roman"/>
              </a:rPr>
              <a:t>click are at least 1( 58674 records)</a:t>
            </a:r>
            <a:endParaRPr lang="en-US" sz="2400" b="1">
              <a:solidFill>
                <a:srgbClr val="0D0D0D"/>
              </a:solidFill>
              <a:latin typeface="Times New Roman"/>
              <a:cs typeface="Times New Roman"/>
            </a:endParaRPr>
          </a:p>
          <a:p>
            <a:pPr marL="342900" indent="-342900">
              <a:buFont typeface="Arial" panose="020B0604020202020204" pitchFamily="34" charset="0"/>
              <a:buChar char="•"/>
            </a:pPr>
            <a:r>
              <a:rPr lang="en-US" altLang="en-US" sz="2800" b="1">
                <a:solidFill>
                  <a:srgbClr val="0D0D0D"/>
                </a:solidFill>
                <a:latin typeface="Times New Roman"/>
                <a:cs typeface="Times New Roman"/>
              </a:rPr>
              <a:t>Target: </a:t>
            </a:r>
            <a:r>
              <a:rPr lang="en-US" sz="2400">
                <a:solidFill>
                  <a:srgbClr val="0D0D0D"/>
                </a:solidFill>
                <a:latin typeface="Times New Roman"/>
                <a:cs typeface="Times New Roman"/>
              </a:rPr>
              <a:t>Clicks</a:t>
            </a:r>
          </a:p>
          <a:p>
            <a:pPr marL="342900" indent="-342900">
              <a:buFont typeface="Arial" panose="020B0604020202020204" pitchFamily="34" charset="0"/>
              <a:buChar char="•"/>
            </a:pPr>
            <a:r>
              <a:rPr lang="en-US" altLang="en-US" sz="2800" b="1">
                <a:solidFill>
                  <a:srgbClr val="000000"/>
                </a:solidFill>
                <a:latin typeface="Times New Roman"/>
                <a:cs typeface="Times New Roman"/>
              </a:rPr>
              <a:t>Features: </a:t>
            </a:r>
            <a:r>
              <a:rPr lang="en-US" sz="2400">
                <a:solidFill>
                  <a:srgbClr val="0D0D0D"/>
                </a:solidFill>
                <a:latin typeface="Times New Roman"/>
                <a:cs typeface="Times New Roman"/>
              </a:rPr>
              <a:t>impressions, </a:t>
            </a:r>
            <a:r>
              <a:rPr lang="en-US" sz="2400" err="1">
                <a:solidFill>
                  <a:srgbClr val="0D0D0D"/>
                </a:solidFill>
                <a:latin typeface="Times New Roman"/>
                <a:cs typeface="Times New Roman"/>
              </a:rPr>
              <a:t>placement_slot</a:t>
            </a:r>
            <a:r>
              <a:rPr lang="en-US" sz="2400">
                <a:solidFill>
                  <a:srgbClr val="0D0D0D"/>
                </a:solidFill>
                <a:latin typeface="Times New Roman"/>
                <a:cs typeface="Times New Roman"/>
              </a:rPr>
              <a:t>, </a:t>
            </a:r>
            <a:r>
              <a:rPr lang="en-US" sz="2400" err="1">
                <a:solidFill>
                  <a:srgbClr val="0D0D0D"/>
                </a:solidFill>
                <a:latin typeface="Times New Roman"/>
                <a:cs typeface="Times New Roman"/>
              </a:rPr>
              <a:t>targeting_secondary</a:t>
            </a:r>
            <a:r>
              <a:rPr lang="en-US" sz="2400">
                <a:solidFill>
                  <a:srgbClr val="0D0D0D"/>
                </a:solidFill>
                <a:latin typeface="Times New Roman"/>
                <a:cs typeface="Times New Roman"/>
              </a:rPr>
              <a:t>, vertical, </a:t>
            </a:r>
            <a:r>
              <a:rPr lang="en-US" sz="2400" err="1">
                <a:solidFill>
                  <a:srgbClr val="0D0D0D"/>
                </a:solidFill>
                <a:latin typeface="Times New Roman"/>
                <a:cs typeface="Times New Roman"/>
              </a:rPr>
              <a:t>sub_vertical</a:t>
            </a:r>
            <a:r>
              <a:rPr lang="en-US" sz="2400">
                <a:solidFill>
                  <a:srgbClr val="0D0D0D"/>
                </a:solidFill>
                <a:latin typeface="Times New Roman"/>
                <a:cs typeface="Times New Roman"/>
              </a:rPr>
              <a:t>, month, day</a:t>
            </a:r>
          </a:p>
        </p:txBody>
      </p:sp>
      <p:cxnSp>
        <p:nvCxnSpPr>
          <p:cNvPr id="3" name="Straight Connector 2">
            <a:extLst>
              <a:ext uri="{FF2B5EF4-FFF2-40B4-BE49-F238E27FC236}">
                <a16:creationId xmlns:a16="http://schemas.microsoft.com/office/drawing/2014/main" id="{58BC7E61-4B6B-B349-16D7-5D2077A29320}"/>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1101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741DCA47-7323-44BF-8EA8-EB07C901B22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33998" y="196345"/>
            <a:ext cx="10509929" cy="1088412"/>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3600">
                <a:latin typeface="Times New Roman"/>
                <a:cs typeface="Times New Roman"/>
              </a:rPr>
              <a:t>Optimal targeting for maximum Clicks</a:t>
            </a:r>
            <a:endParaRPr lang="en-ID" sz="3600">
              <a:latin typeface="Times New Roman"/>
              <a:cs typeface="Times New Roman"/>
            </a:endParaRPr>
          </a:p>
          <a:p>
            <a:endParaRPr lang="en-US" sz="2800" b="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E647FEB-48A2-4ED9-13A1-BE4F20BFABD0}"/>
              </a:ext>
            </a:extLst>
          </p:cNvPr>
          <p:cNvGraphicFramePr>
            <a:graphicFrameLocks noGrp="1"/>
          </p:cNvGraphicFramePr>
          <p:nvPr>
            <p:extLst>
              <p:ext uri="{D42A27DB-BD31-4B8C-83A1-F6EECF244321}">
                <p14:modId xmlns:p14="http://schemas.microsoft.com/office/powerpoint/2010/main" val="2392043645"/>
              </p:ext>
            </p:extLst>
          </p:nvPr>
        </p:nvGraphicFramePr>
        <p:xfrm>
          <a:off x="534199" y="1479896"/>
          <a:ext cx="10509927" cy="5116586"/>
        </p:xfrm>
        <a:graphic>
          <a:graphicData uri="http://schemas.openxmlformats.org/drawingml/2006/table">
            <a:tbl>
              <a:tblPr firstRow="1" bandRow="1">
                <a:tableStyleId>{2D5ABB26-0587-4C30-8999-92F81FD0307C}</a:tableStyleId>
              </a:tblPr>
              <a:tblGrid>
                <a:gridCol w="4068198">
                  <a:extLst>
                    <a:ext uri="{9D8B030D-6E8A-4147-A177-3AD203B41FA5}">
                      <a16:colId xmlns:a16="http://schemas.microsoft.com/office/drawing/2014/main" val="2366087181"/>
                    </a:ext>
                  </a:extLst>
                </a:gridCol>
                <a:gridCol w="6441729">
                  <a:extLst>
                    <a:ext uri="{9D8B030D-6E8A-4147-A177-3AD203B41FA5}">
                      <a16:colId xmlns:a16="http://schemas.microsoft.com/office/drawing/2014/main" val="367642192"/>
                    </a:ext>
                  </a:extLst>
                </a:gridCol>
              </a:tblGrid>
              <a:tr h="652972">
                <a:tc>
                  <a:txBody>
                    <a:bodyPr/>
                    <a:lstStyle/>
                    <a:p>
                      <a:pPr marL="0" lvl="0" indent="0" algn="ctr" defTabSz="914400">
                        <a:lnSpc>
                          <a:spcPct val="100000"/>
                        </a:lnSpc>
                        <a:spcBef>
                          <a:spcPts val="0"/>
                        </a:spcBef>
                        <a:spcAft>
                          <a:spcPts val="0"/>
                        </a:spcAft>
                        <a:buNone/>
                        <a:tabLst/>
                        <a:defRPr/>
                      </a:pPr>
                      <a:r>
                        <a:rPr lang="en-US" altLang="en-US" sz="1800" b="1" u="sng" kern="1200">
                          <a:solidFill>
                            <a:srgbClr val="0D0D0D"/>
                          </a:solidFill>
                          <a:latin typeface="Times New Roman"/>
                          <a:ea typeface="+mn-ea"/>
                          <a:cs typeface="Times New Roman"/>
                        </a:rPr>
                        <a:t>FEATURES</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solidFill>
                      <a:schemeClr val="bg2">
                        <a:lumMod val="90000"/>
                      </a:schemeClr>
                    </a:solidFill>
                  </a:tcPr>
                </a:tc>
                <a:tc>
                  <a:txBody>
                    <a:bodyPr/>
                    <a:lstStyle/>
                    <a:p>
                      <a:pPr lvl="0" algn="ctr">
                        <a:buNone/>
                      </a:pPr>
                      <a:r>
                        <a:rPr lang="en-US" sz="2000" b="1" i="0" u="sng" strike="noStrike" kern="1200" baseline="0" noProof="0">
                          <a:solidFill>
                            <a:srgbClr val="0D0D0D"/>
                          </a:solidFill>
                          <a:latin typeface="Times New Roman"/>
                        </a:rPr>
                        <a:t>Feature Importance Results( In decreasing order)</a:t>
                      </a:r>
                      <a:endParaRPr lang="en-US" b="1" u="sng"/>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2">
                        <a:lumMod val="90000"/>
                      </a:schemeClr>
                    </a:solidFill>
                  </a:tcPr>
                </a:tc>
                <a:extLst>
                  <a:ext uri="{0D108BD9-81ED-4DB2-BD59-A6C34878D82A}">
                    <a16:rowId xmlns:a16="http://schemas.microsoft.com/office/drawing/2014/main" val="812557105"/>
                  </a:ext>
                </a:extLst>
              </a:tr>
              <a:tr h="4085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400" b="1">
                          <a:solidFill>
                            <a:srgbClr val="0D0D0D"/>
                          </a:solidFill>
                          <a:latin typeface="Times New Roman"/>
                          <a:cs typeface="Times New Roman"/>
                        </a:rPr>
                        <a:t>Placement slot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solidFill>
                            <a:srgbClr val="0D0D0D"/>
                          </a:solidFill>
                          <a:latin typeface="Times New Roman"/>
                          <a:cs typeface="Times New Roman"/>
                        </a:rPr>
                        <a:t>Offsite desktop</a:t>
                      </a:r>
                    </a:p>
                    <a:p>
                      <a:pPr lvl="0">
                        <a:buNone/>
                      </a:pPr>
                      <a:r>
                        <a:rPr lang="en-US">
                          <a:solidFill>
                            <a:srgbClr val="0D0D0D"/>
                          </a:solidFill>
                          <a:latin typeface="Times New Roman"/>
                          <a:cs typeface="Times New Roman"/>
                        </a:rPr>
                        <a:t>Offsite mobile web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531254"/>
                  </a:ext>
                </a:extLst>
              </a:tr>
              <a:tr h="1574815">
                <a:tc>
                  <a:txBody>
                    <a:bodyPr/>
                    <a:lstStyle/>
                    <a:p>
                      <a:pPr marL="0" marR="0" lvl="0" indent="0" algn="l" rtl="0" eaLnBrk="1" fontAlgn="auto" latinLnBrk="0" hangingPunct="1">
                        <a:lnSpc>
                          <a:spcPct val="100000"/>
                        </a:lnSpc>
                        <a:spcBef>
                          <a:spcPts val="0"/>
                        </a:spcBef>
                        <a:spcAft>
                          <a:spcPts val="0"/>
                        </a:spcAft>
                        <a:buClrTx/>
                        <a:buSzTx/>
                        <a:buFontTx/>
                        <a:buNone/>
                      </a:pPr>
                      <a:r>
                        <a:rPr lang="en-US" altLang="en-US" sz="2400" b="1">
                          <a:solidFill>
                            <a:srgbClr val="0D0D0D"/>
                          </a:solidFill>
                          <a:latin typeface="Times New Roman"/>
                          <a:cs typeface="Times New Roman"/>
                        </a:rPr>
                        <a:t>Targeting category:(Top 5)</a:t>
                      </a:r>
                      <a:endParaRPr lang="en-US" sz="2400"/>
                    </a:p>
                    <a:p>
                      <a:pPr marL="0" marR="0" lvl="0" indent="0" algn="l">
                        <a:lnSpc>
                          <a:spcPct val="100000"/>
                        </a:lnSpc>
                        <a:spcBef>
                          <a:spcPts val="0"/>
                        </a:spcBef>
                        <a:spcAft>
                          <a:spcPts val="0"/>
                        </a:spcAft>
                        <a:buClrTx/>
                        <a:buSzTx/>
                        <a:buFontTx/>
                        <a:buNone/>
                      </a:pPr>
                      <a:endParaRPr lang="en-US" altLang="en-US" sz="2400" b="1">
                        <a:solidFill>
                          <a:srgbClr val="0D0D0D"/>
                        </a:solidFill>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rtl="0" eaLnBrk="0" fontAlgn="base" latinLnBrk="0" hangingPunct="0">
                        <a:lnSpc>
                          <a:spcPct val="100000"/>
                        </a:lnSpc>
                        <a:spcBef>
                          <a:spcPct val="0"/>
                        </a:spcBef>
                        <a:spcAft>
                          <a:spcPct val="0"/>
                        </a:spcAft>
                        <a:buClrTx/>
                        <a:buSzTx/>
                        <a:buFont typeface="+mj-lt"/>
                        <a:buAutoNum type="arabicPeriod"/>
                      </a:pPr>
                      <a:r>
                        <a:rPr lang="en-US" altLang="en-US">
                          <a:solidFill>
                            <a:srgbClr val="0D0D0D"/>
                          </a:solidFill>
                          <a:latin typeface="Times New Roman"/>
                          <a:cs typeface="Times New Roman"/>
                        </a:rPr>
                        <a:t>Sheet and Pillowcase sets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lang="en-US" altLang="en-US">
                          <a:solidFill>
                            <a:srgbClr val="0D0D0D"/>
                          </a:solidFill>
                          <a:latin typeface="Times New Roman"/>
                          <a:cs typeface="Times New Roman"/>
                        </a:rPr>
                        <a:t>Single-Serve Coffee Capsules &amp; Pods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i="0" u="none" strike="noStrike" cap="none" normalizeH="0" baseline="0">
                          <a:ln>
                            <a:noFill/>
                          </a:ln>
                          <a:solidFill>
                            <a:srgbClr val="0D0D0D"/>
                          </a:solidFill>
                          <a:effectLst/>
                          <a:latin typeface="Times New Roman"/>
                          <a:cs typeface="Times New Roman"/>
                        </a:rPr>
                        <a:t>Pipe Fittings &amp; Pipes</a:t>
                      </a:r>
                    </a:p>
                    <a:p>
                      <a:pPr marL="342900" marR="0" lvl="0" indent="-342900" algn="l">
                        <a:lnSpc>
                          <a:spcPct val="100000"/>
                        </a:lnSpc>
                        <a:spcBef>
                          <a:spcPct val="0"/>
                        </a:spcBef>
                        <a:spcAft>
                          <a:spcPct val="0"/>
                        </a:spcAft>
                        <a:buClrTx/>
                        <a:buSzTx/>
                        <a:buAutoNum type="arabicPeriod"/>
                      </a:pPr>
                      <a:r>
                        <a:rPr lang="en-US" sz="1800" b="0" i="0" u="none" strike="noStrike" cap="none" normalizeH="0" baseline="0" noProof="0">
                          <a:ln>
                            <a:noFill/>
                          </a:ln>
                          <a:solidFill>
                            <a:srgbClr val="0D0D0D"/>
                          </a:solidFill>
                          <a:effectLst/>
                          <a:latin typeface="Times New Roman"/>
                        </a:rPr>
                        <a:t>Golf Equipment</a:t>
                      </a:r>
                      <a:endParaRPr lang="en-US" altLang="en-US" i="0" u="none" strike="noStrike" cap="none" normalizeH="0" baseline="0">
                        <a:ln>
                          <a:noFill/>
                        </a:ln>
                        <a:solidFill>
                          <a:srgbClr val="0D0D0D"/>
                        </a:solidFill>
                        <a:effectLst/>
                        <a:latin typeface="Times New Roman"/>
                        <a:cs typeface="Times New Roman"/>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i="0" u="none" strike="noStrike" cap="none" normalizeH="0" baseline="0">
                          <a:ln>
                            <a:noFill/>
                          </a:ln>
                          <a:solidFill>
                            <a:srgbClr val="0D0D0D"/>
                          </a:solidFill>
                          <a:effectLst/>
                          <a:latin typeface="Times New Roman"/>
                          <a:cs typeface="Times New Roman"/>
                        </a:rPr>
                        <a:t>Bed Pillows &amp; Positioners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854390"/>
                  </a:ext>
                </a:extLst>
              </a:tr>
              <a:tr h="691382">
                <a:tc>
                  <a:txBody>
                    <a:bodyPr/>
                    <a:lstStyle/>
                    <a:p>
                      <a:r>
                        <a:rPr lang="en-US" sz="2400" b="1">
                          <a:latin typeface="Times New Roman"/>
                          <a:cs typeface="Times New Roman"/>
                        </a:rPr>
                        <a:t>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Font typeface="+mj-lt"/>
                        <a:buAutoNum type="arabicPeriod"/>
                      </a:pPr>
                      <a:r>
                        <a:rPr lang="en-US" sz="1800" b="0" i="0" u="none" strike="noStrike" noProof="0">
                          <a:solidFill>
                            <a:srgbClr val="0D0D0D"/>
                          </a:solidFill>
                          <a:latin typeface="Times New Roman"/>
                          <a:cs typeface="Times New Roman"/>
                        </a:rPr>
                        <a:t>February</a:t>
                      </a:r>
                      <a:endParaRPr lang="en-US" sz="1800" b="0" i="0" u="none" strike="noStrike" noProof="0">
                        <a:solidFill>
                          <a:srgbClr val="0D0D0D"/>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800" b="0" i="0" u="none" strike="noStrike" noProof="0">
                          <a:solidFill>
                            <a:srgbClr val="0D0D0D"/>
                          </a:solidFill>
                          <a:latin typeface="Times New Roman"/>
                          <a:cs typeface="Times New Roman"/>
                        </a:rPr>
                        <a:t>March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916641"/>
                  </a:ext>
                </a:extLst>
              </a:tr>
              <a:tr h="642937">
                <a:tc>
                  <a:txBody>
                    <a:bodyPr/>
                    <a:lstStyle/>
                    <a:p>
                      <a:r>
                        <a:rPr lang="en-US" sz="2400" b="1">
                          <a:latin typeface="Times New Roman"/>
                          <a:cs typeface="Times New Roman"/>
                        </a:rPr>
                        <a:t>Day of the Week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Font typeface="+mj-lt"/>
                        <a:buAutoNum type="arabicPeriod"/>
                      </a:pPr>
                      <a:r>
                        <a:rPr lang="en-US" sz="1800" b="0" i="0" u="none" strike="noStrike" noProof="0">
                          <a:solidFill>
                            <a:srgbClr val="0D0D0D"/>
                          </a:solidFill>
                          <a:latin typeface="Times New Roman"/>
                          <a:cs typeface="Times New Roman"/>
                        </a:rPr>
                        <a:t>Saturday</a:t>
                      </a:r>
                      <a:endParaRPr lang="en-US" b="0">
                        <a:latin typeface="Times New Roman"/>
                        <a:cs typeface="Times New Roman"/>
                      </a:endParaRPr>
                    </a:p>
                    <a:p>
                      <a:pPr marL="342900" lvl="0" indent="-342900">
                        <a:buFont typeface="+mj-lt"/>
                        <a:buAutoNum type="arabicPeriod"/>
                      </a:pPr>
                      <a:r>
                        <a:rPr lang="en-US" sz="1800" b="0" i="0" u="none" strike="noStrike" noProof="0">
                          <a:solidFill>
                            <a:srgbClr val="0D0D0D"/>
                          </a:solidFill>
                          <a:latin typeface="Times New Roman"/>
                          <a:cs typeface="Times New Roman"/>
                        </a:rPr>
                        <a:t>Sunday</a:t>
                      </a:r>
                      <a:endParaRPr lang="en-US" b="0">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3370558"/>
                  </a:ext>
                </a:extLst>
              </a:tr>
              <a:tr h="652972">
                <a:tc>
                  <a:txBody>
                    <a:bodyPr/>
                    <a:lstStyle/>
                    <a:p>
                      <a:pPr marL="0" lvl="0" algn="ctr" rtl="0" eaLnBrk="1" latinLnBrk="0" hangingPunct="1">
                        <a:buNone/>
                      </a:pPr>
                      <a:r>
                        <a:rPr lang="en-US" sz="1800" b="1" kern="1200">
                          <a:solidFill>
                            <a:schemeClr val="tx1"/>
                          </a:solidFill>
                          <a:latin typeface="Times New Roman"/>
                          <a:ea typeface="+mn-ea"/>
                          <a:cs typeface="Times New Roman"/>
                        </a:rPr>
                        <a:t>Model Results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marL="0" lvl="0" indent="0" algn="ctr" defTabSz="914400" rtl="0" eaLnBrk="1" latinLnBrk="0" hangingPunct="1">
                        <a:buNone/>
                      </a:pPr>
                      <a:r>
                        <a:rPr lang="en-US" sz="1800" b="1" kern="1200" noProof="0">
                          <a:solidFill>
                            <a:schemeClr val="tx1"/>
                          </a:solidFill>
                          <a:latin typeface="Times New Roman"/>
                          <a:ea typeface="+mn-ea"/>
                          <a:cs typeface="Times New Roman"/>
                        </a:rPr>
                        <a:t>R-sq = </a:t>
                      </a:r>
                      <a:r>
                        <a:rPr lang="en-US" sz="1800" b="1" kern="1200">
                          <a:solidFill>
                            <a:schemeClr val="tx1"/>
                          </a:solidFill>
                          <a:latin typeface="Times New Roman"/>
                          <a:ea typeface="+mn-ea"/>
                          <a:cs typeface="Times New Roman"/>
                        </a:rPr>
                        <a:t>74.15</a:t>
                      </a:r>
                      <a:r>
                        <a:rPr lang="en-US" sz="1800" b="1" kern="1200" noProof="0">
                          <a:solidFill>
                            <a:schemeClr val="tx1"/>
                          </a:solidFill>
                          <a:latin typeface="Times New Roman"/>
                          <a:ea typeface="+mn-ea"/>
                          <a:cs typeface="Times New Roman"/>
                        </a:rPr>
                        <a:t>%</a:t>
                      </a:r>
                    </a:p>
                    <a:p>
                      <a:pPr marL="0" lvl="0" indent="0" algn="ctr" defTabSz="914400" rtl="0" eaLnBrk="1" latinLnBrk="0" hangingPunct="1">
                        <a:buNone/>
                      </a:pPr>
                      <a:r>
                        <a:rPr lang="en-US" sz="1800" b="1" kern="1200" noProof="0">
                          <a:solidFill>
                            <a:schemeClr val="tx1"/>
                          </a:solidFill>
                          <a:latin typeface="Times New Roman"/>
                          <a:ea typeface="+mn-ea"/>
                          <a:cs typeface="Times New Roman"/>
                        </a:rPr>
                        <a:t>MAE = </a:t>
                      </a:r>
                      <a:r>
                        <a:rPr lang="en-US" sz="1800" b="1" kern="1200">
                          <a:solidFill>
                            <a:schemeClr val="tx1"/>
                          </a:solidFill>
                          <a:latin typeface="Times New Roman"/>
                          <a:ea typeface="+mn-ea"/>
                          <a:cs typeface="Times New Roman"/>
                        </a:rPr>
                        <a:t>1.22</a:t>
                      </a:r>
                      <a:endParaRPr lang="en-US" sz="1800" b="1" kern="1200" noProof="0">
                        <a:solidFill>
                          <a:schemeClr val="tx1"/>
                        </a:solidFill>
                        <a:latin typeface="Times New Roman"/>
                        <a:ea typeface="+mn-ea"/>
                        <a:cs typeface="Times New Roman"/>
                      </a:endParaRPr>
                    </a:p>
                    <a:p>
                      <a:pPr marL="0" lvl="0" indent="0" algn="ctr" defTabSz="914400" rtl="0" eaLnBrk="1" latinLnBrk="0" hangingPunct="1">
                        <a:buNone/>
                      </a:pPr>
                      <a:r>
                        <a:rPr lang="en-US" sz="1800" b="1" kern="1200" noProof="0">
                          <a:solidFill>
                            <a:schemeClr val="tx1"/>
                          </a:solidFill>
                          <a:latin typeface="Times New Roman"/>
                          <a:ea typeface="+mn-ea"/>
                          <a:cs typeface="Times New Roman"/>
                        </a:rPr>
                        <a:t>MSE = 3</a:t>
                      </a:r>
                      <a:r>
                        <a:rPr lang="en-US" sz="1800" b="1" kern="1200">
                          <a:solidFill>
                            <a:schemeClr val="tx1"/>
                          </a:solidFill>
                          <a:latin typeface="Times New Roman"/>
                          <a:ea typeface="+mn-ea"/>
                          <a:cs typeface="Times New Roman"/>
                        </a:rPr>
                        <a:t>.98</a:t>
                      </a:r>
                      <a:endParaRPr lang="en-US" sz="1800" b="1" kern="1200" noProof="0">
                        <a:solidFill>
                          <a:schemeClr val="tx1"/>
                        </a:solidFill>
                        <a:latin typeface="Times New Roman"/>
                        <a:ea typeface="+mn-ea"/>
                        <a:cs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1419100166"/>
                  </a:ext>
                </a:extLst>
              </a:tr>
            </a:tbl>
          </a:graphicData>
        </a:graphic>
      </p:graphicFrame>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15</a:t>
            </a:fld>
            <a:endParaRPr lang="en-ID" sz="1050">
              <a:solidFill>
                <a:schemeClr val="bg1"/>
              </a:solidFill>
            </a:endParaRPr>
          </a:p>
        </p:txBody>
      </p:sp>
      <p:cxnSp>
        <p:nvCxnSpPr>
          <p:cNvPr id="2" name="Straight Connector 1">
            <a:extLst>
              <a:ext uri="{FF2B5EF4-FFF2-40B4-BE49-F238E27FC236}">
                <a16:creationId xmlns:a16="http://schemas.microsoft.com/office/drawing/2014/main" id="{E411C8D3-5047-65DA-507D-1C706C7101A6}"/>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47612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424986"/>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a:latin typeface="Times New Roman"/>
                <a:cs typeface="Times New Roman"/>
              </a:rPr>
              <a:t>Key Insights: Top features for better reach</a:t>
            </a:r>
            <a:endParaRPr lang="en-US">
              <a:latin typeface="Times New Roman"/>
              <a:cs typeface="Times New Roman"/>
            </a:endParaRPr>
          </a:p>
        </p:txBody>
      </p:sp>
      <p:sp>
        <p:nvSpPr>
          <p:cNvPr id="8" name="Rectangle: Top Corners Rounded 7">
            <a:extLst>
              <a:ext uri="{FF2B5EF4-FFF2-40B4-BE49-F238E27FC236}">
                <a16:creationId xmlns:a16="http://schemas.microsoft.com/office/drawing/2014/main" id="{255EC44D-8B75-4A21-B383-828C8502BAAB}"/>
              </a:ext>
            </a:extLst>
          </p:cNvPr>
          <p:cNvSpPr/>
          <p:nvPr/>
        </p:nvSpPr>
        <p:spPr>
          <a:xfrm>
            <a:off x="437265" y="1799984"/>
            <a:ext cx="3158259" cy="4399879"/>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0" i="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ctr"/>
            <a:endParaRPr lang="en-US" sz="2000">
              <a:solidFill>
                <a:srgbClr val="0D0D0D"/>
              </a:solidFill>
              <a:highlight>
                <a:srgbClr val="F2F2F2"/>
              </a:highlight>
              <a:latin typeface="Times New Roman"/>
              <a:cs typeface="Times New Roman"/>
            </a:endParaRPr>
          </a:p>
          <a:p>
            <a:pPr algn="ctr"/>
            <a:r>
              <a:rPr lang="en-US" sz="2000">
                <a:solidFill>
                  <a:srgbClr val="0D0D0D"/>
                </a:solidFill>
                <a:highlight>
                  <a:srgbClr val="F2F2F2"/>
                </a:highlight>
                <a:latin typeface="Times New Roman"/>
                <a:cs typeface="Times New Roman"/>
              </a:rPr>
              <a:t>Offsite Desktop</a:t>
            </a:r>
          </a:p>
          <a:p>
            <a:pPr algn="ctr"/>
            <a:endParaRPr lang="en-US" sz="2000">
              <a:solidFill>
                <a:srgbClr val="0D0D0D"/>
              </a:solidFill>
              <a:highlight>
                <a:srgbClr val="F2F2F2"/>
              </a:highlight>
              <a:latin typeface="Times New Roman"/>
              <a:cs typeface="Times New Roman"/>
            </a:endParaRPr>
          </a:p>
          <a:p>
            <a:pPr algn="ctr"/>
            <a:r>
              <a:rPr lang="en-US" sz="2000">
                <a:solidFill>
                  <a:srgbClr val="0D0D0D"/>
                </a:solidFill>
                <a:highlight>
                  <a:srgbClr val="F2F2F2"/>
                </a:highlight>
                <a:latin typeface="Times New Roman"/>
                <a:cs typeface="Times New Roman"/>
              </a:rPr>
              <a:t>Offsite mobile app</a:t>
            </a:r>
          </a:p>
        </p:txBody>
      </p:sp>
      <p:sp>
        <p:nvSpPr>
          <p:cNvPr id="67" name="Rectangle: Top Corners Rounded 66">
            <a:extLst>
              <a:ext uri="{FF2B5EF4-FFF2-40B4-BE49-F238E27FC236}">
                <a16:creationId xmlns:a16="http://schemas.microsoft.com/office/drawing/2014/main" id="{38F9E96F-2CF1-45DC-9F8B-3E21948F377E}"/>
              </a:ext>
            </a:extLst>
          </p:cNvPr>
          <p:cNvSpPr/>
          <p:nvPr/>
        </p:nvSpPr>
        <p:spPr>
          <a:xfrm>
            <a:off x="3856741" y="1814328"/>
            <a:ext cx="4233327" cy="4407179"/>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solidFill>
                <a:srgbClr val="0D0D0D"/>
              </a:solidFill>
              <a:highlight>
                <a:srgbClr val="F2F2F2"/>
              </a:highlight>
              <a:latin typeface="Times New Roman"/>
              <a:cs typeface="Times New Roman"/>
            </a:endParaRPr>
          </a:p>
          <a:p>
            <a:pPr algn="ctr"/>
            <a:endParaRPr lang="en-US" sz="2000" b="1">
              <a:solidFill>
                <a:srgbClr val="0D0D0D"/>
              </a:solidFill>
              <a:highlight>
                <a:srgbClr val="F2F2F2"/>
              </a:highlight>
              <a:latin typeface="Times New Roman"/>
              <a:cs typeface="Times New Roman"/>
            </a:endParaRPr>
          </a:p>
          <a:p>
            <a:pPr algn="ctr"/>
            <a:r>
              <a:rPr lang="en-US" sz="2000" b="1">
                <a:solidFill>
                  <a:srgbClr val="0D0D0D"/>
                </a:solidFill>
                <a:highlight>
                  <a:srgbClr val="F2F2F2"/>
                </a:highlight>
                <a:latin typeface="Times New Roman"/>
                <a:cs typeface="Times New Roman"/>
              </a:rPr>
              <a:t>Impressions: </a:t>
            </a:r>
            <a:endParaRPr lang="en-US" b="1">
              <a:cs typeface="Calibri"/>
            </a:endParaRPr>
          </a:p>
          <a:p>
            <a:r>
              <a:rPr lang="en-US">
                <a:solidFill>
                  <a:srgbClr val="0D0D0D"/>
                </a:solidFill>
                <a:highlight>
                  <a:srgbClr val="F2F2F2"/>
                </a:highlight>
                <a:latin typeface="Times New Roman"/>
                <a:cs typeface="Times New Roman"/>
              </a:rPr>
              <a:t>Women's Running Shoes</a:t>
            </a:r>
          </a:p>
          <a:p>
            <a:r>
              <a:rPr lang="en-US">
                <a:solidFill>
                  <a:srgbClr val="0D0D0D"/>
                </a:solidFill>
                <a:highlight>
                  <a:srgbClr val="F2F2F2"/>
                </a:highlight>
                <a:latin typeface="Times New Roman"/>
                <a:cs typeface="Times New Roman"/>
              </a:rPr>
              <a:t>Foundation Makeup</a:t>
            </a:r>
          </a:p>
          <a:p>
            <a:r>
              <a:rPr lang="en-US">
                <a:solidFill>
                  <a:srgbClr val="0D0D0D"/>
                </a:solidFill>
                <a:highlight>
                  <a:srgbClr val="F2F2F2"/>
                </a:highlight>
                <a:latin typeface="Times New Roman"/>
                <a:cs typeface="Times New Roman"/>
              </a:rPr>
              <a:t>Soap Opera</a:t>
            </a:r>
          </a:p>
          <a:p>
            <a:r>
              <a:rPr lang="en-US">
                <a:solidFill>
                  <a:srgbClr val="0D0D0D"/>
                </a:solidFill>
                <a:highlight>
                  <a:srgbClr val="F2F2F2"/>
                </a:highlight>
                <a:latin typeface="Times New Roman"/>
                <a:cs typeface="Times New Roman"/>
              </a:rPr>
              <a:t>Sheet and Pillowcase Sets</a:t>
            </a:r>
          </a:p>
          <a:p>
            <a:r>
              <a:rPr lang="en-US">
                <a:solidFill>
                  <a:srgbClr val="0D0D0D"/>
                </a:solidFill>
                <a:highlight>
                  <a:srgbClr val="F2F2F2"/>
                </a:highlight>
                <a:latin typeface="Times New Roman"/>
                <a:cs typeface="Times New Roman"/>
              </a:rPr>
              <a:t>Kid's Electronics</a:t>
            </a:r>
          </a:p>
          <a:p>
            <a:endParaRPr lang="en-US" sz="2000">
              <a:solidFill>
                <a:srgbClr val="0D0D0D"/>
              </a:solidFill>
              <a:highlight>
                <a:srgbClr val="F2F2F2"/>
              </a:highlight>
              <a:latin typeface="Times New Roman"/>
              <a:cs typeface="Times New Roman"/>
            </a:endParaRPr>
          </a:p>
          <a:p>
            <a:pPr algn="ctr"/>
            <a:r>
              <a:rPr lang="en-US" sz="2000" b="1">
                <a:solidFill>
                  <a:srgbClr val="0D0D0D"/>
                </a:solidFill>
                <a:highlight>
                  <a:srgbClr val="F2F2F2"/>
                </a:highlight>
                <a:latin typeface="Times New Roman"/>
                <a:cs typeface="Times New Roman"/>
              </a:rPr>
              <a:t>Clicks:</a:t>
            </a:r>
          </a:p>
          <a:p>
            <a:pPr>
              <a:spcBef>
                <a:spcPct val="0"/>
              </a:spcBef>
              <a:spcAft>
                <a:spcPct val="0"/>
              </a:spcAft>
            </a:pPr>
            <a:r>
              <a:rPr lang="en-US">
                <a:solidFill>
                  <a:srgbClr val="0D0D0D"/>
                </a:solidFill>
                <a:highlight>
                  <a:srgbClr val="F2F2F2"/>
                </a:highlight>
                <a:latin typeface="Times New Roman"/>
                <a:cs typeface="Times New Roman"/>
              </a:rPr>
              <a:t>Sheet and Pillowcase sets</a:t>
            </a:r>
            <a:endParaRPr lang="en-US">
              <a:solidFill>
                <a:srgbClr val="000000"/>
              </a:solidFill>
              <a:highlight>
                <a:srgbClr val="F2F2F2"/>
              </a:highlight>
              <a:latin typeface="Times New Roman"/>
              <a:cs typeface="Times New Roman"/>
            </a:endParaRPr>
          </a:p>
          <a:p>
            <a:pPr>
              <a:spcBef>
                <a:spcPct val="0"/>
              </a:spcBef>
              <a:spcAft>
                <a:spcPct val="0"/>
              </a:spcAft>
            </a:pPr>
            <a:r>
              <a:rPr lang="en-US">
                <a:solidFill>
                  <a:srgbClr val="0D0D0D"/>
                </a:solidFill>
                <a:highlight>
                  <a:srgbClr val="F2F2F2"/>
                </a:highlight>
                <a:latin typeface="Times New Roman"/>
                <a:cs typeface="Times New Roman"/>
              </a:rPr>
              <a:t>Single-Serve Coffee Capsules &amp; Pods</a:t>
            </a:r>
            <a:endParaRPr lang="en-US">
              <a:solidFill>
                <a:srgbClr val="000000"/>
              </a:solidFill>
              <a:highlight>
                <a:srgbClr val="F2F2F2"/>
              </a:highlight>
              <a:latin typeface="Times New Roman"/>
              <a:cs typeface="Times New Roman"/>
            </a:endParaRPr>
          </a:p>
          <a:p>
            <a:pPr>
              <a:spcBef>
                <a:spcPct val="0"/>
              </a:spcBef>
              <a:spcAft>
                <a:spcPct val="0"/>
              </a:spcAft>
            </a:pPr>
            <a:r>
              <a:rPr lang="en-US">
                <a:solidFill>
                  <a:srgbClr val="0D0D0D"/>
                </a:solidFill>
                <a:highlight>
                  <a:srgbClr val="F2F2F2"/>
                </a:highlight>
                <a:latin typeface="Times New Roman"/>
                <a:cs typeface="Times New Roman"/>
              </a:rPr>
              <a:t>Pipe Fittings &amp; Pipes</a:t>
            </a:r>
            <a:endParaRPr lang="en-US">
              <a:cs typeface="Calibri" panose="020F0502020204030204"/>
            </a:endParaRPr>
          </a:p>
        </p:txBody>
      </p:sp>
      <p:sp>
        <p:nvSpPr>
          <p:cNvPr id="68" name="Rectangle: Top Corners Rounded 67">
            <a:extLst>
              <a:ext uri="{FF2B5EF4-FFF2-40B4-BE49-F238E27FC236}">
                <a16:creationId xmlns:a16="http://schemas.microsoft.com/office/drawing/2014/main" id="{CD10FED1-428B-416C-B913-53B0A6F777E7}"/>
              </a:ext>
            </a:extLst>
          </p:cNvPr>
          <p:cNvSpPr/>
          <p:nvPr/>
        </p:nvSpPr>
        <p:spPr>
          <a:xfrm>
            <a:off x="8355460" y="1801738"/>
            <a:ext cx="3417226" cy="440856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rgbClr val="0D0D0D"/>
                </a:solidFill>
                <a:highlight>
                  <a:srgbClr val="F2F2F2"/>
                </a:highlight>
                <a:latin typeface="Times New Roman"/>
                <a:cs typeface="Times New Roman"/>
              </a:rPr>
              <a:t>Month:</a:t>
            </a:r>
            <a:endParaRPr lang="en-US" sz="2000" b="1">
              <a:solidFill>
                <a:srgbClr val="FFFFFF"/>
              </a:solidFill>
              <a:highlight>
                <a:srgbClr val="F2F2F2"/>
              </a:highlight>
              <a:latin typeface="Times New Roman"/>
              <a:cs typeface="Times New Roman"/>
            </a:endParaRPr>
          </a:p>
          <a:p>
            <a:pPr algn="ctr"/>
            <a:r>
              <a:rPr lang="en-US" sz="2000">
                <a:solidFill>
                  <a:srgbClr val="0D0D0D"/>
                </a:solidFill>
                <a:highlight>
                  <a:srgbClr val="F2F2F2"/>
                </a:highlight>
                <a:latin typeface="Times New Roman"/>
                <a:cs typeface="Times New Roman"/>
              </a:rPr>
              <a:t> </a:t>
            </a:r>
            <a:r>
              <a:rPr lang="en-US" sz="2000" b="0" i="0">
                <a:solidFill>
                  <a:srgbClr val="0D0D0D"/>
                </a:solidFill>
                <a:effectLst/>
                <a:highlight>
                  <a:srgbClr val="F2F2F2"/>
                </a:highlight>
                <a:latin typeface="Times New Roman"/>
                <a:cs typeface="Times New Roman"/>
              </a:rPr>
              <a:t>March, February</a:t>
            </a:r>
            <a:endParaRPr lang="en-US">
              <a:solidFill>
                <a:srgbClr val="FFFFFF"/>
              </a:solidFill>
              <a:latin typeface="Calibri" panose="020F0502020204030204"/>
              <a:cs typeface="Calibri" panose="020F0502020204030204"/>
            </a:endParaRPr>
          </a:p>
          <a:p>
            <a:pPr algn="ctr"/>
            <a:endParaRPr lang="en-US" sz="2000">
              <a:solidFill>
                <a:srgbClr val="0D0D0D"/>
              </a:solidFill>
              <a:highlight>
                <a:srgbClr val="F2F2F2"/>
              </a:highlight>
              <a:latin typeface="Times New Roman"/>
              <a:cs typeface="Times New Roman"/>
            </a:endParaRPr>
          </a:p>
          <a:p>
            <a:pPr algn="ctr"/>
            <a:r>
              <a:rPr lang="en-US" sz="2000" b="1">
                <a:solidFill>
                  <a:srgbClr val="0D0D0D"/>
                </a:solidFill>
                <a:highlight>
                  <a:srgbClr val="F2F2F2"/>
                </a:highlight>
                <a:latin typeface="Times New Roman"/>
                <a:cs typeface="Times New Roman"/>
              </a:rPr>
              <a:t>Day of week:</a:t>
            </a:r>
            <a:endParaRPr lang="en-US" b="1">
              <a:solidFill>
                <a:srgbClr val="FFFFFF"/>
              </a:solidFill>
              <a:latin typeface="Calibri" panose="020F0502020204030204"/>
              <a:cs typeface="Calibri" panose="020F0502020204030204"/>
            </a:endParaRPr>
          </a:p>
          <a:p>
            <a:pPr algn="ctr"/>
            <a:r>
              <a:rPr lang="en-US" sz="2000">
                <a:solidFill>
                  <a:srgbClr val="0D0D0D"/>
                </a:solidFill>
                <a:highlight>
                  <a:srgbClr val="F2F2F2"/>
                </a:highlight>
                <a:latin typeface="Times New Roman"/>
                <a:cs typeface="Times New Roman"/>
              </a:rPr>
              <a:t> </a:t>
            </a:r>
            <a:r>
              <a:rPr lang="en-US" sz="2000" b="0" i="0">
                <a:solidFill>
                  <a:srgbClr val="0D0D0D"/>
                </a:solidFill>
                <a:effectLst/>
                <a:highlight>
                  <a:srgbClr val="F2F2F2"/>
                </a:highlight>
                <a:latin typeface="Times New Roman"/>
                <a:cs typeface="Times New Roman"/>
              </a:rPr>
              <a:t>Sunday and Saturday</a:t>
            </a:r>
            <a:endParaRPr lang="en-US">
              <a:cs typeface="Calibri"/>
            </a:endParaRPr>
          </a:p>
        </p:txBody>
      </p:sp>
      <p:sp>
        <p:nvSpPr>
          <p:cNvPr id="116" name="Rectangle: Rounded Corners 115">
            <a:extLst>
              <a:ext uri="{FF2B5EF4-FFF2-40B4-BE49-F238E27FC236}">
                <a16:creationId xmlns:a16="http://schemas.microsoft.com/office/drawing/2014/main" id="{A440CC33-3FCF-4529-98CA-774E5D6D81E5}"/>
              </a:ext>
            </a:extLst>
          </p:cNvPr>
          <p:cNvSpPr/>
          <p:nvPr/>
        </p:nvSpPr>
        <p:spPr>
          <a:xfrm>
            <a:off x="1422034" y="6165573"/>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Rounded Corners 130">
            <a:extLst>
              <a:ext uri="{FF2B5EF4-FFF2-40B4-BE49-F238E27FC236}">
                <a16:creationId xmlns:a16="http://schemas.microsoft.com/office/drawing/2014/main" id="{99B312C6-33D0-4E32-8845-DF06CFF82AB9}"/>
              </a:ext>
            </a:extLst>
          </p:cNvPr>
          <p:cNvSpPr/>
          <p:nvPr/>
        </p:nvSpPr>
        <p:spPr>
          <a:xfrm>
            <a:off x="5328261" y="6187218"/>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Rounded Corners 131">
            <a:extLst>
              <a:ext uri="{FF2B5EF4-FFF2-40B4-BE49-F238E27FC236}">
                <a16:creationId xmlns:a16="http://schemas.microsoft.com/office/drawing/2014/main" id="{BB4BA0AD-F49B-412F-89C2-973233DE97F7}"/>
              </a:ext>
            </a:extLst>
          </p:cNvPr>
          <p:cNvSpPr/>
          <p:nvPr/>
        </p:nvSpPr>
        <p:spPr>
          <a:xfrm>
            <a:off x="9469712" y="6165574"/>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Top Corners Rounded 50">
            <a:extLst>
              <a:ext uri="{FF2B5EF4-FFF2-40B4-BE49-F238E27FC236}">
                <a16:creationId xmlns:a16="http://schemas.microsoft.com/office/drawing/2014/main" id="{37FA99B3-86F6-4CD7-9522-E35EDE932020}"/>
              </a:ext>
            </a:extLst>
          </p:cNvPr>
          <p:cNvSpPr/>
          <p:nvPr/>
        </p:nvSpPr>
        <p:spPr>
          <a:xfrm rot="10800000" flipV="1">
            <a:off x="442724" y="1806333"/>
            <a:ext cx="3147549" cy="935025"/>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0D0D0D"/>
                </a:solidFill>
                <a:latin typeface="Times New Roman"/>
                <a:cs typeface="Times New Roman"/>
              </a:rPr>
              <a:t>Placement Slot</a:t>
            </a:r>
            <a:endParaRPr lang="en-US" err="1"/>
          </a:p>
        </p:txBody>
      </p:sp>
      <p:sp>
        <p:nvSpPr>
          <p:cNvPr id="79" name="Rectangle: Top Corners Rounded 78">
            <a:extLst>
              <a:ext uri="{FF2B5EF4-FFF2-40B4-BE49-F238E27FC236}">
                <a16:creationId xmlns:a16="http://schemas.microsoft.com/office/drawing/2014/main" id="{EF7680F9-7948-45C4-83FF-E1776DB142D5}"/>
              </a:ext>
            </a:extLst>
          </p:cNvPr>
          <p:cNvSpPr/>
          <p:nvPr/>
        </p:nvSpPr>
        <p:spPr>
          <a:xfrm rot="10800000" flipV="1">
            <a:off x="3858855" y="1801778"/>
            <a:ext cx="4233075" cy="930238"/>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0D0D0D"/>
                </a:solidFill>
                <a:latin typeface="Times New Roman"/>
                <a:cs typeface="Times New Roman"/>
              </a:rPr>
              <a:t>Targeting Categories</a:t>
            </a:r>
            <a:endParaRPr lang="en-US"/>
          </a:p>
        </p:txBody>
      </p:sp>
      <p:sp>
        <p:nvSpPr>
          <p:cNvPr id="86" name="Rectangle: Top Corners Rounded 85">
            <a:extLst>
              <a:ext uri="{FF2B5EF4-FFF2-40B4-BE49-F238E27FC236}">
                <a16:creationId xmlns:a16="http://schemas.microsoft.com/office/drawing/2014/main" id="{ECDB6F30-CEC5-4C2F-BF4C-35FA7502888F}"/>
              </a:ext>
            </a:extLst>
          </p:cNvPr>
          <p:cNvSpPr/>
          <p:nvPr/>
        </p:nvSpPr>
        <p:spPr>
          <a:xfrm rot="10800000" flipV="1">
            <a:off x="8353915" y="1811957"/>
            <a:ext cx="3420315" cy="928932"/>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0D0D0D"/>
                </a:solidFill>
                <a:latin typeface="Times New Roman"/>
                <a:cs typeface="Times New Roman"/>
              </a:rPr>
              <a:t>Seasonality</a:t>
            </a:r>
          </a:p>
        </p:txBody>
      </p:sp>
      <p:sp>
        <p:nvSpPr>
          <p:cNvPr id="71" name="Oval 70">
            <a:extLst>
              <a:ext uri="{FF2B5EF4-FFF2-40B4-BE49-F238E27FC236}">
                <a16:creationId xmlns:a16="http://schemas.microsoft.com/office/drawing/2014/main" id="{71A54B34-7517-4E3E-B92E-F25BB1658E0D}"/>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Slide Number Placeholder 3">
            <a:extLst>
              <a:ext uri="{FF2B5EF4-FFF2-40B4-BE49-F238E27FC236}">
                <a16:creationId xmlns:a16="http://schemas.microsoft.com/office/drawing/2014/main" id="{9F36B33E-3DB9-4957-91F0-FD2BB0A9B8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16</a:t>
            </a:fld>
            <a:endParaRPr lang="en-ID" sz="1050">
              <a:solidFill>
                <a:schemeClr val="bg1"/>
              </a:solidFill>
            </a:endParaRPr>
          </a:p>
        </p:txBody>
      </p:sp>
      <p:sp>
        <p:nvSpPr>
          <p:cNvPr id="2" name="TextBox 1">
            <a:extLst>
              <a:ext uri="{FF2B5EF4-FFF2-40B4-BE49-F238E27FC236}">
                <a16:creationId xmlns:a16="http://schemas.microsoft.com/office/drawing/2014/main" id="{E3347ABE-9CCE-1502-7BBF-C63130534894}"/>
              </a:ext>
            </a:extLst>
          </p:cNvPr>
          <p:cNvSpPr txBox="1"/>
          <p:nvPr/>
        </p:nvSpPr>
        <p:spPr>
          <a:xfrm>
            <a:off x="667657" y="1233159"/>
            <a:ext cx="111050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Below are the features to focus to maximize impressions and clicks based on previous approaches</a:t>
            </a:r>
          </a:p>
        </p:txBody>
      </p:sp>
      <p:cxnSp>
        <p:nvCxnSpPr>
          <p:cNvPr id="3" name="Straight Connector 2">
            <a:extLst>
              <a:ext uri="{FF2B5EF4-FFF2-40B4-BE49-F238E27FC236}">
                <a16:creationId xmlns:a16="http://schemas.microsoft.com/office/drawing/2014/main" id="{67774377-BC2F-5E5F-A1A5-C593FA0849A1}"/>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61651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9E893F-C5F1-25FB-E074-68545AD3AB95}"/>
              </a:ext>
            </a:extLst>
          </p:cNvPr>
          <p:cNvSpPr txBox="1"/>
          <p:nvPr/>
        </p:nvSpPr>
        <p:spPr>
          <a:xfrm>
            <a:off x="1035032" y="2827059"/>
            <a:ext cx="1012193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latin typeface="Times New Roman"/>
                <a:cs typeface="Segoe UI"/>
              </a:rPr>
              <a:t>NEW TO BRAND REACH</a:t>
            </a:r>
            <a:endParaRPr lang="en-US" sz="6600" b="1">
              <a:latin typeface="Times New Roman"/>
            </a:endParaRPr>
          </a:p>
        </p:txBody>
      </p:sp>
      <p:grpSp>
        <p:nvGrpSpPr>
          <p:cNvPr id="8" name="Group 7">
            <a:extLst>
              <a:ext uri="{FF2B5EF4-FFF2-40B4-BE49-F238E27FC236}">
                <a16:creationId xmlns:a16="http://schemas.microsoft.com/office/drawing/2014/main" id="{02D7C3E9-78CE-63A8-BC3C-6D7B0C44C0C5}"/>
              </a:ext>
            </a:extLst>
          </p:cNvPr>
          <p:cNvGrpSpPr/>
          <p:nvPr/>
        </p:nvGrpSpPr>
        <p:grpSpPr>
          <a:xfrm>
            <a:off x="569344" y="474923"/>
            <a:ext cx="2398144" cy="2352136"/>
            <a:chOff x="557842" y="522866"/>
            <a:chExt cx="2398144" cy="2352136"/>
          </a:xfrm>
        </p:grpSpPr>
        <p:cxnSp>
          <p:nvCxnSpPr>
            <p:cNvPr id="6" name="Straight Connector 5">
              <a:extLst>
                <a:ext uri="{FF2B5EF4-FFF2-40B4-BE49-F238E27FC236}">
                  <a16:creationId xmlns:a16="http://schemas.microsoft.com/office/drawing/2014/main" id="{607FCFA7-3262-F05A-8A37-FB4BA08FB29B}"/>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14448BBE-5987-68F2-A041-44BE8C1203AA}"/>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grpSp>
        <p:nvGrpSpPr>
          <p:cNvPr id="9" name="Group 8">
            <a:extLst>
              <a:ext uri="{FF2B5EF4-FFF2-40B4-BE49-F238E27FC236}">
                <a16:creationId xmlns:a16="http://schemas.microsoft.com/office/drawing/2014/main" id="{21EBA7B0-BC62-08F2-DA62-1BAEA7068BEF}"/>
              </a:ext>
            </a:extLst>
          </p:cNvPr>
          <p:cNvGrpSpPr/>
          <p:nvPr/>
        </p:nvGrpSpPr>
        <p:grpSpPr>
          <a:xfrm rot="10800000">
            <a:off x="9238891" y="4097078"/>
            <a:ext cx="2398144" cy="2352136"/>
            <a:chOff x="557842" y="522866"/>
            <a:chExt cx="2398144" cy="2352136"/>
          </a:xfrm>
        </p:grpSpPr>
        <p:cxnSp>
          <p:nvCxnSpPr>
            <p:cNvPr id="10" name="Straight Connector 9">
              <a:extLst>
                <a:ext uri="{FF2B5EF4-FFF2-40B4-BE49-F238E27FC236}">
                  <a16:creationId xmlns:a16="http://schemas.microsoft.com/office/drawing/2014/main" id="{C75220C4-1D7D-6B89-8755-B1B765D78002}"/>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939F4F5-0F21-7822-FA62-3B22E324576B}"/>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521929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841035" y="408179"/>
            <a:ext cx="10509929" cy="759196"/>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3600">
                <a:latin typeface="Times New Roman"/>
                <a:cs typeface="Times New Roman"/>
              </a:rPr>
              <a:t>Maximizing “new to brand” reach: Approach</a:t>
            </a:r>
            <a:endParaRPr lang="en-ID" sz="3600">
              <a:latin typeface="Times New Roman"/>
              <a:cs typeface="Times New Roman"/>
            </a:endParaRPr>
          </a:p>
        </p:txBody>
      </p:sp>
      <p:sp>
        <p:nvSpPr>
          <p:cNvPr id="21" name="Oval 20">
            <a:extLst>
              <a:ext uri="{FF2B5EF4-FFF2-40B4-BE49-F238E27FC236}">
                <a16:creationId xmlns:a16="http://schemas.microsoft.com/office/drawing/2014/main" id="{741DCA47-7323-44BF-8EA8-EB07C901B22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18</a:t>
            </a:fld>
            <a:endParaRPr lang="en-ID" sz="1050">
              <a:solidFill>
                <a:schemeClr val="bg1"/>
              </a:solidFill>
            </a:endParaRPr>
          </a:p>
        </p:txBody>
      </p:sp>
      <p:sp>
        <p:nvSpPr>
          <p:cNvPr id="2" name="TextBox 1">
            <a:extLst>
              <a:ext uri="{FF2B5EF4-FFF2-40B4-BE49-F238E27FC236}">
                <a16:creationId xmlns:a16="http://schemas.microsoft.com/office/drawing/2014/main" id="{11768428-7783-D58E-72BA-33A1CF23DBFF}"/>
              </a:ext>
            </a:extLst>
          </p:cNvPr>
          <p:cNvSpPr txBox="1"/>
          <p:nvPr/>
        </p:nvSpPr>
        <p:spPr>
          <a:xfrm>
            <a:off x="648119" y="1784408"/>
            <a:ext cx="10655660" cy="4524315"/>
          </a:xfrm>
          <a:prstGeom prst="rect">
            <a:avLst/>
          </a:prstGeom>
          <a:noFill/>
        </p:spPr>
        <p:txBody>
          <a:bodyPr wrap="square" lIns="91440" tIns="45720" rIns="91440" bIns="45720" anchor="t">
            <a:spAutoFit/>
          </a:bodyPr>
          <a:lstStyle/>
          <a:p>
            <a:r>
              <a:rPr kumimoji="0" lang="en-US" altLang="en-US" sz="2400" b="1" i="0" u="none" strike="noStrike" cap="none" normalizeH="0" baseline="0">
                <a:ln>
                  <a:noFill/>
                </a:ln>
                <a:solidFill>
                  <a:srgbClr val="0D0D0D"/>
                </a:solidFill>
                <a:effectLst/>
                <a:latin typeface="Times New Roman"/>
                <a:cs typeface="Times New Roman"/>
              </a:rPr>
              <a:t>Objective</a:t>
            </a:r>
            <a:r>
              <a:rPr lang="en-US" altLang="en-US" sz="2400" b="1">
                <a:solidFill>
                  <a:srgbClr val="0D0D0D"/>
                </a:solidFill>
                <a:latin typeface="Times New Roman"/>
                <a:cs typeface="Times New Roman"/>
              </a:rPr>
              <a:t>:- </a:t>
            </a:r>
            <a:endParaRPr lang="en-US" altLang="en-US" sz="2400" b="0" i="0" u="none" strike="noStrike" cap="none" normalizeH="0" baseline="0">
              <a:ln>
                <a:noFill/>
              </a:ln>
              <a:effectLst/>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n-US" altLang="en-US" sz="2400">
                <a:solidFill>
                  <a:srgbClr val="0D0D0D"/>
                </a:solidFill>
                <a:latin typeface="Times New Roman"/>
                <a:cs typeface="Times New Roman"/>
              </a:rPr>
              <a:t>Predicting 'New To Brand' reach through impressions where some NTB products have been sold</a:t>
            </a:r>
            <a:endParaRPr lang="en-US" sz="2400" b="0" i="0" u="none" strike="noStrike">
              <a:solidFill>
                <a:srgbClr val="000000"/>
              </a:solidFill>
              <a:effectLst/>
              <a:latin typeface="Times New Roman"/>
              <a:cs typeface="Times New Roman"/>
            </a:endParaRPr>
          </a:p>
          <a:p>
            <a:pPr eaLnBrk="0" fontAlgn="base" hangingPunct="0">
              <a:spcBef>
                <a:spcPct val="0"/>
              </a:spcBef>
              <a:spcAft>
                <a:spcPct val="0"/>
              </a:spcAft>
            </a:pPr>
            <a:endParaRPr lang="en-US" altLang="en-US" sz="2400" b="0" i="0" u="none" strike="noStrike" cap="none" normalizeH="0" baseline="0">
              <a:ln>
                <a:noFill/>
              </a:ln>
              <a:solidFill>
                <a:srgbClr val="0D0D0D"/>
              </a:solidFill>
              <a:effectLst/>
              <a:latin typeface="Times New Roman" panose="02020603050405020304" pitchFamily="18" charset="0"/>
              <a:cs typeface="Times New Roman" panose="02020603050405020304" pitchFamily="18" charset="0"/>
            </a:endParaRPr>
          </a:p>
          <a:p>
            <a:r>
              <a:rPr kumimoji="0" lang="en-US" altLang="en-US" sz="2400" b="1" i="0" u="none" strike="noStrike" cap="none" normalizeH="0" baseline="0">
                <a:ln>
                  <a:noFill/>
                </a:ln>
                <a:solidFill>
                  <a:srgbClr val="0D0D0D"/>
                </a:solidFill>
                <a:effectLst/>
                <a:latin typeface="Times New Roman"/>
                <a:cs typeface="Times New Roman"/>
              </a:rPr>
              <a:t>Model Selection</a:t>
            </a:r>
            <a:r>
              <a:rPr lang="en-US" altLang="en-US" sz="2400" b="1">
                <a:solidFill>
                  <a:srgbClr val="0D0D0D"/>
                </a:solidFill>
                <a:latin typeface="Times New Roman"/>
                <a:cs typeface="Times New Roman"/>
              </a:rPr>
              <a:t>:-</a:t>
            </a:r>
            <a:endParaRPr lang="en-US" altLang="en-US" sz="2400">
              <a:latin typeface="Times New Roman"/>
              <a:cs typeface="Times New Roman"/>
            </a:endParaRPr>
          </a:p>
          <a:p>
            <a:pPr marL="285750" indent="-285750">
              <a:buFont typeface="Arial" panose="020B0604020202020204" pitchFamily="34" charset="0"/>
              <a:buChar char="•"/>
            </a:pPr>
            <a:r>
              <a:rPr lang="en-US" altLang="en-US" sz="2400" b="1">
                <a:solidFill>
                  <a:srgbClr val="0D0D0D"/>
                </a:solidFill>
                <a:latin typeface="Times New Roman"/>
                <a:cs typeface="Times New Roman"/>
              </a:rPr>
              <a:t>Models</a:t>
            </a:r>
            <a:r>
              <a:rPr kumimoji="0" lang="en-US" altLang="en-US" sz="2400" b="1" i="0" u="none" strike="noStrike" cap="none" normalizeH="0" baseline="0">
                <a:ln>
                  <a:noFill/>
                </a:ln>
                <a:solidFill>
                  <a:srgbClr val="0D0D0D"/>
                </a:solidFill>
                <a:effectLst/>
                <a:latin typeface="Times New Roman"/>
                <a:cs typeface="Times New Roman"/>
              </a:rPr>
              <a:t> Used:</a:t>
            </a:r>
            <a:r>
              <a:rPr lang="en-US" altLang="en-US" sz="2400" b="1">
                <a:solidFill>
                  <a:srgbClr val="0D0D0D"/>
                </a:solidFill>
                <a:latin typeface="Times New Roman"/>
                <a:cs typeface="Times New Roman"/>
              </a:rPr>
              <a:t> </a:t>
            </a:r>
            <a:r>
              <a:rPr lang="en-US" altLang="en-US" sz="2400">
                <a:solidFill>
                  <a:srgbClr val="0D0D0D"/>
                </a:solidFill>
                <a:latin typeface="Times New Roman"/>
                <a:cs typeface="Times New Roman"/>
              </a:rPr>
              <a:t>Random Forest and Gradient Boosting Regressor</a:t>
            </a:r>
            <a:endParaRPr lang="en-US" altLang="en-US" sz="2400" i="0" u="none" strike="noStrike" cap="none" normalizeH="0" baseline="0">
              <a:ln>
                <a:noFill/>
              </a:ln>
              <a:solidFill>
                <a:srgbClr val="0D0D0D"/>
              </a:solidFill>
              <a:effectLst/>
              <a:latin typeface="Times New Roman"/>
              <a:cs typeface="Times New Roman"/>
            </a:endParaRPr>
          </a:p>
          <a:p>
            <a:pPr marL="285750" indent="-285750">
              <a:buFont typeface="Arial" panose="020B0604020202020204" pitchFamily="34" charset="0"/>
              <a:buChar char="•"/>
            </a:pPr>
            <a:r>
              <a:rPr lang="en-US" altLang="en-US" sz="2400" b="1">
                <a:solidFill>
                  <a:srgbClr val="0D0D0D"/>
                </a:solidFill>
                <a:latin typeface="Times New Roman"/>
                <a:cs typeface="Times New Roman"/>
              </a:rPr>
              <a:t>Model Selected: </a:t>
            </a:r>
            <a:r>
              <a:rPr lang="en-US" sz="2400">
                <a:solidFill>
                  <a:srgbClr val="0D0D0D"/>
                </a:solidFill>
                <a:latin typeface="Times New Roman"/>
                <a:cs typeface="Times New Roman"/>
              </a:rPr>
              <a:t>Random Forest Regressor (less error and better R-sq)</a:t>
            </a:r>
            <a:endParaRPr lang="en-US" altLang="en-US" sz="2400">
              <a:solidFill>
                <a:srgbClr val="0D0D0D"/>
              </a:solidFill>
              <a:latin typeface="Times New Roman" panose="02020603050405020304" pitchFamily="18" charset="0"/>
              <a:cs typeface="Times New Roman" panose="02020603050405020304" pitchFamily="18" charset="0"/>
            </a:endParaRPr>
          </a:p>
          <a:p>
            <a:endParaRPr lang="en-US" altLang="en-US" sz="2400">
              <a:solidFill>
                <a:srgbClr val="0D0D0D"/>
              </a:solidFill>
              <a:latin typeface="Times New Roman" panose="02020603050405020304" pitchFamily="18" charset="0"/>
              <a:cs typeface="Times New Roman" panose="02020603050405020304" pitchFamily="18" charset="0"/>
            </a:endParaRPr>
          </a:p>
          <a:p>
            <a:r>
              <a:rPr lang="en-US" altLang="en-US" sz="2400" b="1">
                <a:solidFill>
                  <a:srgbClr val="0D0D0D"/>
                </a:solidFill>
                <a:latin typeface="Times New Roman"/>
                <a:cs typeface="Times New Roman"/>
              </a:rPr>
              <a:t>Parameters used and Target variable:-</a:t>
            </a:r>
          </a:p>
          <a:p>
            <a:pPr marL="342900" indent="-342900">
              <a:buFont typeface="Arial" panose="020B0604020202020204" pitchFamily="34" charset="0"/>
              <a:buChar char="•"/>
            </a:pPr>
            <a:r>
              <a:rPr lang="en-US" altLang="en-US" sz="2400" b="1">
                <a:solidFill>
                  <a:srgbClr val="0D0D0D"/>
                </a:solidFill>
                <a:latin typeface="Times New Roman"/>
                <a:cs typeface="Times New Roman"/>
              </a:rPr>
              <a:t>Filter criteria</a:t>
            </a:r>
            <a:r>
              <a:rPr lang="en-US" altLang="en-US" sz="2400">
                <a:solidFill>
                  <a:srgbClr val="0D0D0D"/>
                </a:solidFill>
                <a:latin typeface="Times New Roman"/>
                <a:cs typeface="Times New Roman"/>
              </a:rPr>
              <a:t>: </a:t>
            </a:r>
            <a:r>
              <a:rPr lang="en-US" sz="2400" b="0" i="0" u="none" strike="noStrike" err="1">
                <a:solidFill>
                  <a:srgbClr val="000000"/>
                </a:solidFill>
                <a:effectLst/>
                <a:latin typeface="Times New Roman"/>
                <a:cs typeface="Times New Roman"/>
              </a:rPr>
              <a:t>ntb_view_attributed_units_sold</a:t>
            </a:r>
            <a:r>
              <a:rPr lang="en-US" sz="2400" b="0" i="0" u="none" strike="noStrike">
                <a:solidFill>
                  <a:srgbClr val="000000"/>
                </a:solidFill>
                <a:effectLst/>
                <a:latin typeface="Times New Roman"/>
                <a:cs typeface="Times New Roman"/>
              </a:rPr>
              <a:t> is not ‘0’</a:t>
            </a:r>
            <a:r>
              <a:rPr lang="en-US" sz="2400">
                <a:solidFill>
                  <a:srgbClr val="000000"/>
                </a:solidFill>
                <a:latin typeface="Times New Roman"/>
                <a:cs typeface="Times New Roman"/>
              </a:rPr>
              <a:t>  and not in blank</a:t>
            </a:r>
            <a:endParaRPr lang="en-US" sz="2400" b="0" i="0" u="none" strike="noStrike">
              <a:solidFill>
                <a:srgbClr val="000000"/>
              </a:solidFill>
              <a:effectLst/>
              <a:latin typeface="Times New Roman"/>
              <a:cs typeface="Times New Roman"/>
            </a:endParaRPr>
          </a:p>
          <a:p>
            <a:pPr marL="342900" indent="-342900">
              <a:buFont typeface="Arial" panose="020B0604020202020204" pitchFamily="34" charset="0"/>
              <a:buChar char="•"/>
            </a:pPr>
            <a:r>
              <a:rPr lang="en-US" altLang="en-US" sz="2400" b="1">
                <a:solidFill>
                  <a:srgbClr val="0D0D0D"/>
                </a:solidFill>
                <a:latin typeface="Times New Roman"/>
                <a:cs typeface="Times New Roman"/>
              </a:rPr>
              <a:t>Target: ‘</a:t>
            </a:r>
            <a:r>
              <a:rPr lang="en-US" altLang="en-US" sz="2400">
                <a:solidFill>
                  <a:srgbClr val="000000"/>
                </a:solidFill>
                <a:latin typeface="Times New Roman"/>
                <a:cs typeface="Times New Roman"/>
              </a:rPr>
              <a:t>impression</a:t>
            </a:r>
            <a:r>
              <a:rPr lang="en-US" sz="2400" b="0" i="0" u="none" strike="noStrike">
                <a:solidFill>
                  <a:srgbClr val="000000"/>
                </a:solidFill>
                <a:effectLst/>
                <a:latin typeface="Times New Roman"/>
                <a:cs typeface="Times New Roman"/>
              </a:rPr>
              <a:t>’</a:t>
            </a:r>
          </a:p>
          <a:p>
            <a:pPr marL="342900" indent="-342900">
              <a:buFont typeface="Arial" panose="020B0604020202020204" pitchFamily="34" charset="0"/>
              <a:buChar char="•"/>
            </a:pPr>
            <a:r>
              <a:rPr lang="en-US" altLang="en-US" sz="2400" b="1">
                <a:solidFill>
                  <a:srgbClr val="000000"/>
                </a:solidFill>
                <a:latin typeface="Times New Roman"/>
                <a:cs typeface="Times New Roman"/>
              </a:rPr>
              <a:t>Features: </a:t>
            </a:r>
            <a:r>
              <a:rPr lang="en-US" sz="2400" err="1">
                <a:solidFill>
                  <a:srgbClr val="0D0D0D"/>
                </a:solidFill>
                <a:latin typeface="Times New Roman"/>
                <a:cs typeface="Times New Roman"/>
              </a:rPr>
              <a:t>targeting_secondary</a:t>
            </a:r>
            <a:r>
              <a:rPr lang="en-US" sz="2400">
                <a:solidFill>
                  <a:srgbClr val="0D0D0D"/>
                </a:solidFill>
                <a:latin typeface="Times New Roman"/>
                <a:cs typeface="Times New Roman"/>
              </a:rPr>
              <a:t>, </a:t>
            </a:r>
            <a:r>
              <a:rPr lang="en-US" sz="2400" err="1">
                <a:solidFill>
                  <a:srgbClr val="0D0D0D"/>
                </a:solidFill>
                <a:latin typeface="Times New Roman"/>
                <a:cs typeface="Times New Roman"/>
              </a:rPr>
              <a:t>placement_slot</a:t>
            </a:r>
            <a:r>
              <a:rPr lang="en-US" sz="2400">
                <a:solidFill>
                  <a:srgbClr val="0D0D0D"/>
                </a:solidFill>
                <a:latin typeface="Times New Roman"/>
                <a:cs typeface="Times New Roman"/>
              </a:rPr>
              <a:t>, month, day</a:t>
            </a:r>
          </a:p>
        </p:txBody>
      </p:sp>
      <p:cxnSp>
        <p:nvCxnSpPr>
          <p:cNvPr id="3" name="Straight Connector 2">
            <a:extLst>
              <a:ext uri="{FF2B5EF4-FFF2-40B4-BE49-F238E27FC236}">
                <a16:creationId xmlns:a16="http://schemas.microsoft.com/office/drawing/2014/main" id="{B01A74F9-4489-C608-FC22-FD62A6D1D148}"/>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1258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741DCA47-7323-44BF-8EA8-EB07C901B22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841035" y="162148"/>
            <a:ext cx="10509929" cy="1088412"/>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3600">
                <a:latin typeface="Times New Roman"/>
                <a:cs typeface="Times New Roman"/>
              </a:rPr>
              <a:t>Maximizing “new to brand” reach</a:t>
            </a:r>
            <a:endParaRPr lang="en-ID" sz="3600">
              <a:latin typeface="Times New Roman"/>
              <a:cs typeface="Times New Roman"/>
            </a:endParaRPr>
          </a:p>
          <a:p>
            <a:r>
              <a:rPr lang="en-US" sz="2800" b="0">
                <a:latin typeface="Times New Roman"/>
                <a:cs typeface="Times New Roman"/>
              </a:rPr>
              <a:t>Feature Importance </a:t>
            </a:r>
            <a:r>
              <a:rPr lang="en-US" sz="2800" b="0">
                <a:solidFill>
                  <a:srgbClr val="0D0D0D"/>
                </a:solidFill>
                <a:latin typeface="Times New Roman"/>
                <a:cs typeface="Times New Roman"/>
              </a:rPr>
              <a:t>Results</a:t>
            </a:r>
            <a:endParaRPr lang="en-US" sz="2800" b="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E647FEB-48A2-4ED9-13A1-BE4F20BFABD0}"/>
              </a:ext>
            </a:extLst>
          </p:cNvPr>
          <p:cNvGraphicFramePr>
            <a:graphicFrameLocks noGrp="1"/>
          </p:cNvGraphicFramePr>
          <p:nvPr>
            <p:extLst>
              <p:ext uri="{D42A27DB-BD31-4B8C-83A1-F6EECF244321}">
                <p14:modId xmlns:p14="http://schemas.microsoft.com/office/powerpoint/2010/main" val="1152018339"/>
              </p:ext>
            </p:extLst>
          </p:nvPr>
        </p:nvGraphicFramePr>
        <p:xfrm>
          <a:off x="841035" y="1378296"/>
          <a:ext cx="10509928" cy="5167888"/>
        </p:xfrm>
        <a:graphic>
          <a:graphicData uri="http://schemas.openxmlformats.org/drawingml/2006/table">
            <a:tbl>
              <a:tblPr firstRow="1" bandRow="1">
                <a:tableStyleId>{2D5ABB26-0587-4C30-8999-92F81FD0307C}</a:tableStyleId>
              </a:tblPr>
              <a:tblGrid>
                <a:gridCol w="4249027">
                  <a:extLst>
                    <a:ext uri="{9D8B030D-6E8A-4147-A177-3AD203B41FA5}">
                      <a16:colId xmlns:a16="http://schemas.microsoft.com/office/drawing/2014/main" val="2366087181"/>
                    </a:ext>
                  </a:extLst>
                </a:gridCol>
                <a:gridCol w="6260901">
                  <a:extLst>
                    <a:ext uri="{9D8B030D-6E8A-4147-A177-3AD203B41FA5}">
                      <a16:colId xmlns:a16="http://schemas.microsoft.com/office/drawing/2014/main" val="367642192"/>
                    </a:ext>
                  </a:extLst>
                </a:gridCol>
              </a:tblGrid>
              <a:tr h="652972">
                <a:tc>
                  <a:txBody>
                    <a:bodyPr/>
                    <a:lstStyle/>
                    <a:p>
                      <a:pPr marL="0" lvl="0" indent="0" algn="ctr" defTabSz="914400">
                        <a:lnSpc>
                          <a:spcPct val="100000"/>
                        </a:lnSpc>
                        <a:spcBef>
                          <a:spcPts val="0"/>
                        </a:spcBef>
                        <a:spcAft>
                          <a:spcPts val="0"/>
                        </a:spcAft>
                        <a:buNone/>
                        <a:tabLst/>
                        <a:defRPr/>
                      </a:pPr>
                      <a:r>
                        <a:rPr lang="en-US" sz="1800" b="1" i="0" u="sng" strike="noStrike" kern="1200" noProof="0">
                          <a:solidFill>
                            <a:srgbClr val="0D0D0D"/>
                          </a:solidFill>
                          <a:latin typeface="Times New Roman"/>
                        </a:rPr>
                        <a:t>FEATURES</a:t>
                      </a:r>
                      <a:endParaRPr lang="en-US"/>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lnTlToBr w="0">
                      <a:noFill/>
                    </a:lnTlToBr>
                    <a:lnBlToTr w="0">
                      <a:noFill/>
                    </a:lnBlToTr>
                    <a:solidFill>
                      <a:schemeClr val="bg1">
                        <a:lumMod val="85000"/>
                      </a:schemeClr>
                    </a:solidFill>
                  </a:tcPr>
                </a:tc>
                <a:tc>
                  <a:txBody>
                    <a:bodyPr/>
                    <a:lstStyle/>
                    <a:p>
                      <a:pPr lvl="0" algn="ctr">
                        <a:buNone/>
                      </a:pPr>
                      <a:r>
                        <a:rPr lang="en-US" sz="2000" b="1" i="0" u="sng" strike="noStrike" kern="1200" noProof="0">
                          <a:solidFill>
                            <a:srgbClr val="0D0D0D"/>
                          </a:solidFill>
                          <a:latin typeface="Times New Roman"/>
                        </a:rPr>
                        <a:t>Feature Importance Results( In decreasing order)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lumMod val="85000"/>
                      </a:schemeClr>
                    </a:solidFill>
                  </a:tcPr>
                </a:tc>
                <a:extLst>
                  <a:ext uri="{0D108BD9-81ED-4DB2-BD59-A6C34878D82A}">
                    <a16:rowId xmlns:a16="http://schemas.microsoft.com/office/drawing/2014/main" val="812557105"/>
                  </a:ext>
                </a:extLst>
              </a:tr>
              <a:tr h="691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a:solidFill>
                            <a:srgbClr val="0D0D0D"/>
                          </a:solidFill>
                          <a:latin typeface="Times New Roman"/>
                          <a:cs typeface="Times New Roman"/>
                        </a:rPr>
                        <a:t>Placement slot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a:solidFill>
                            <a:srgbClr val="0D0D0D"/>
                          </a:solidFill>
                          <a:latin typeface="Times New Roman"/>
                          <a:cs typeface="Times New Roman"/>
                        </a:rPr>
                        <a:t>Offsite </a:t>
                      </a:r>
                      <a:r>
                        <a:rPr lang="en-US" err="1">
                          <a:solidFill>
                            <a:srgbClr val="0D0D0D"/>
                          </a:solidFill>
                          <a:latin typeface="Times New Roman"/>
                          <a:cs typeface="Times New Roman"/>
                        </a:rPr>
                        <a:t>mobileapp</a:t>
                      </a:r>
                      <a:endParaRPr lang="en-US">
                        <a:solidFill>
                          <a:srgbClr val="0D0D0D"/>
                        </a:solidFill>
                        <a:latin typeface="Times New Roman"/>
                        <a:cs typeface="Times New Roman"/>
                      </a:endParaRPr>
                    </a:p>
                    <a:p>
                      <a:pPr lvl="0">
                        <a:buNone/>
                      </a:pPr>
                      <a:r>
                        <a:rPr lang="en-US">
                          <a:solidFill>
                            <a:srgbClr val="0D0D0D"/>
                          </a:solidFill>
                          <a:latin typeface="Times New Roman"/>
                          <a:cs typeface="Times New Roman"/>
                        </a:rPr>
                        <a:t>Offsite </a:t>
                      </a:r>
                      <a:r>
                        <a:rPr lang="en-US" err="1">
                          <a:solidFill>
                            <a:srgbClr val="0D0D0D"/>
                          </a:solidFill>
                          <a:latin typeface="Times New Roman"/>
                          <a:cs typeface="Times New Roman"/>
                        </a:rPr>
                        <a:t>mobileweb</a:t>
                      </a:r>
                      <a:endParaRPr lang="en-US">
                        <a:solidFill>
                          <a:srgbClr val="0D0D0D"/>
                        </a:solidFill>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531254"/>
                  </a:ext>
                </a:extLst>
              </a:tr>
              <a:tr h="1574815">
                <a:tc>
                  <a:txBody>
                    <a:bodyPr/>
                    <a:lstStyle/>
                    <a:p>
                      <a:pPr marL="0" marR="0" lvl="0" indent="0" algn="l" rtl="0" eaLnBrk="1" fontAlgn="auto" latinLnBrk="0" hangingPunct="1">
                        <a:lnSpc>
                          <a:spcPct val="100000"/>
                        </a:lnSpc>
                        <a:spcBef>
                          <a:spcPts val="0"/>
                        </a:spcBef>
                        <a:spcAft>
                          <a:spcPts val="0"/>
                        </a:spcAft>
                        <a:buClrTx/>
                        <a:buSzTx/>
                        <a:buFontTx/>
                        <a:buNone/>
                      </a:pPr>
                      <a:r>
                        <a:rPr lang="en-US" altLang="en-US" b="1">
                          <a:solidFill>
                            <a:srgbClr val="0D0D0D"/>
                          </a:solidFill>
                          <a:latin typeface="Times New Roman"/>
                          <a:cs typeface="Times New Roman"/>
                        </a:rPr>
                        <a:t>Targeting category:(Top 5)</a:t>
                      </a:r>
                      <a:endParaRPr lang="en-US"/>
                    </a:p>
                    <a:p>
                      <a:pPr marL="0" marR="0" lvl="0" indent="0" algn="l">
                        <a:lnSpc>
                          <a:spcPct val="100000"/>
                        </a:lnSpc>
                        <a:spcBef>
                          <a:spcPts val="0"/>
                        </a:spcBef>
                        <a:spcAft>
                          <a:spcPts val="0"/>
                        </a:spcAft>
                        <a:buClrTx/>
                        <a:buSzTx/>
                        <a:buFontTx/>
                        <a:buNone/>
                      </a:pPr>
                      <a:endParaRPr lang="en-US" altLang="en-US" b="1">
                        <a:solidFill>
                          <a:srgbClr val="0D0D0D"/>
                        </a:solidFill>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i="0" u="none" strike="noStrike" cap="none" normalizeH="0" baseline="0">
                          <a:ln>
                            <a:noFill/>
                          </a:ln>
                          <a:solidFill>
                            <a:srgbClr val="0D0D0D"/>
                          </a:solidFill>
                          <a:effectLst/>
                          <a:latin typeface="Times New Roman"/>
                          <a:cs typeface="Times New Roman"/>
                        </a:rPr>
                        <a:t>Women's Running Shoes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lang="en-US" altLang="en-US">
                          <a:solidFill>
                            <a:srgbClr val="0D0D0D"/>
                          </a:solidFill>
                          <a:latin typeface="Times New Roman"/>
                          <a:cs typeface="Times New Roman"/>
                        </a:rPr>
                        <a:t>Foundation </a:t>
                      </a:r>
                      <a:r>
                        <a:rPr kumimoji="0" lang="en-US" altLang="en-US" i="0" u="none" strike="noStrike" cap="none" normalizeH="0" baseline="0">
                          <a:ln>
                            <a:noFill/>
                          </a:ln>
                          <a:solidFill>
                            <a:srgbClr val="0D0D0D"/>
                          </a:solidFill>
                          <a:effectLst/>
                          <a:latin typeface="Times New Roman"/>
                          <a:cs typeface="Times New Roman"/>
                        </a:rPr>
                        <a:t>Makeup</a:t>
                      </a:r>
                      <a:endParaRPr lang="en-US" altLang="en-US">
                        <a:solidFill>
                          <a:srgbClr val="0D0D0D"/>
                        </a:solidFill>
                        <a:latin typeface="Times New Roman"/>
                        <a:cs typeface="Times New Roman"/>
                      </a:endParaRPr>
                    </a:p>
                    <a:p>
                      <a:pPr marL="342900" marR="0" lvl="0" indent="-342900" algn="l" rtl="0" eaLnBrk="0" fontAlgn="base" latinLnBrk="0" hangingPunct="0">
                        <a:lnSpc>
                          <a:spcPct val="100000"/>
                        </a:lnSpc>
                        <a:spcBef>
                          <a:spcPct val="0"/>
                        </a:spcBef>
                        <a:spcAft>
                          <a:spcPct val="0"/>
                        </a:spcAft>
                        <a:buClrTx/>
                        <a:buSzTx/>
                        <a:buFont typeface="+mj-lt"/>
                        <a:buAutoNum type="arabicPeriod"/>
                      </a:pPr>
                      <a:r>
                        <a:rPr lang="en-US" altLang="en-US">
                          <a:solidFill>
                            <a:srgbClr val="0D0D0D"/>
                          </a:solidFill>
                          <a:latin typeface="Times New Roman"/>
                          <a:cs typeface="Times New Roman"/>
                        </a:rPr>
                        <a:t>Sheet and Pillowcase Sets</a:t>
                      </a:r>
                    </a:p>
                    <a:p>
                      <a:pPr marL="342900" marR="0" lvl="0" indent="-342900" algn="l" rtl="0" eaLnBrk="0" fontAlgn="base" latinLnBrk="0" hangingPunct="0">
                        <a:lnSpc>
                          <a:spcPct val="100000"/>
                        </a:lnSpc>
                        <a:spcBef>
                          <a:spcPct val="0"/>
                        </a:spcBef>
                        <a:spcAft>
                          <a:spcPct val="0"/>
                        </a:spcAft>
                        <a:buClrTx/>
                        <a:buSzTx/>
                        <a:buFont typeface="+mj-lt"/>
                        <a:buAutoNum type="arabicPeriod"/>
                      </a:pPr>
                      <a:r>
                        <a:rPr lang="en-US" altLang="en-US">
                          <a:solidFill>
                            <a:srgbClr val="0D0D0D"/>
                          </a:solidFill>
                          <a:latin typeface="Times New Roman"/>
                          <a:cs typeface="Times New Roman"/>
                        </a:rPr>
                        <a:t>Home &amp; Kitchen</a:t>
                      </a:r>
                      <a:endParaRPr lang="en-US" altLang="en-US" i="0" u="none" strike="noStrike" cap="none" normalizeH="0" baseline="0">
                        <a:ln>
                          <a:noFill/>
                        </a:ln>
                        <a:solidFill>
                          <a:srgbClr val="0D0D0D"/>
                        </a:solidFill>
                        <a:effectLst/>
                        <a:latin typeface="Times New Roman"/>
                        <a:cs typeface="Times New Roman"/>
                      </a:endParaRPr>
                    </a:p>
                    <a:p>
                      <a:pPr marL="342900" marR="0" lvl="0" indent="-342900" algn="l" rtl="0" eaLnBrk="0" fontAlgn="base" latinLnBrk="0" hangingPunct="0">
                        <a:lnSpc>
                          <a:spcPct val="100000"/>
                        </a:lnSpc>
                        <a:spcBef>
                          <a:spcPct val="0"/>
                        </a:spcBef>
                        <a:spcAft>
                          <a:spcPct val="0"/>
                        </a:spcAft>
                        <a:buClrTx/>
                        <a:buSzTx/>
                        <a:buFont typeface="+mj-lt"/>
                        <a:buAutoNum type="arabicPeriod"/>
                      </a:pPr>
                      <a:r>
                        <a:rPr lang="en-US" altLang="en-US">
                          <a:solidFill>
                            <a:srgbClr val="0D0D0D"/>
                          </a:solidFill>
                          <a:latin typeface="Times New Roman"/>
                          <a:cs typeface="Times New Roman"/>
                        </a:rPr>
                        <a:t>Oral Care Products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854390"/>
                  </a:ext>
                </a:extLst>
              </a:tr>
              <a:tr h="691382">
                <a:tc>
                  <a:txBody>
                    <a:bodyPr/>
                    <a:lstStyle/>
                    <a:p>
                      <a:r>
                        <a:rPr lang="en-US" b="1">
                          <a:latin typeface="Times New Roman"/>
                          <a:cs typeface="Times New Roman"/>
                        </a:rPr>
                        <a:t>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Font typeface="+mj-lt"/>
                        <a:buAutoNum type="arabicPeriod"/>
                      </a:pPr>
                      <a:r>
                        <a:rPr lang="en-US" sz="1800" b="0" i="0" u="none" strike="noStrike" noProof="0">
                          <a:solidFill>
                            <a:srgbClr val="0D0D0D"/>
                          </a:solidFill>
                          <a:latin typeface="Times New Roman"/>
                          <a:cs typeface="Times New Roman"/>
                        </a:rPr>
                        <a:t>March</a:t>
                      </a:r>
                      <a:endParaRPr lang="en-US"/>
                    </a:p>
                    <a:p>
                      <a:pPr marL="342900" lvl="0" indent="-342900">
                        <a:buFont typeface="+mj-lt"/>
                        <a:buAutoNum type="arabicPeriod"/>
                      </a:pPr>
                      <a:r>
                        <a:rPr lang="en-US" sz="1800" b="0" i="0" u="none" strike="noStrike" noProof="0">
                          <a:solidFill>
                            <a:srgbClr val="0D0D0D"/>
                          </a:solidFill>
                          <a:latin typeface="Times New Roman"/>
                          <a:cs typeface="Times New Roman"/>
                        </a:rPr>
                        <a:t>February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916641"/>
                  </a:ext>
                </a:extLst>
              </a:tr>
              <a:tr h="642937">
                <a:tc>
                  <a:txBody>
                    <a:bodyPr/>
                    <a:lstStyle/>
                    <a:p>
                      <a:r>
                        <a:rPr lang="en-US" b="1">
                          <a:latin typeface="Times New Roman"/>
                          <a:cs typeface="Times New Roman"/>
                        </a:rPr>
                        <a:t>Day of the Week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Font typeface="+mj-lt"/>
                        <a:buAutoNum type="arabicPeriod"/>
                      </a:pPr>
                      <a:r>
                        <a:rPr lang="en-US" sz="1800" b="0" i="0" u="none" strike="noStrike" noProof="0">
                          <a:solidFill>
                            <a:srgbClr val="0D0D0D"/>
                          </a:solidFill>
                          <a:latin typeface="Times New Roman"/>
                          <a:cs typeface="Times New Roman"/>
                        </a:rPr>
                        <a:t>Sunday</a:t>
                      </a:r>
                      <a:endParaRPr lang="en-US" b="0">
                        <a:latin typeface="Times New Roman"/>
                        <a:cs typeface="Times New Roman"/>
                      </a:endParaRPr>
                    </a:p>
                    <a:p>
                      <a:pPr marL="342900" lvl="0" indent="-342900">
                        <a:buFont typeface="+mj-lt"/>
                        <a:buAutoNum type="arabicPeriod"/>
                      </a:pPr>
                      <a:r>
                        <a:rPr lang="en-US" sz="1800" b="0" i="0" u="none" strike="noStrike" noProof="0">
                          <a:solidFill>
                            <a:srgbClr val="0D0D0D"/>
                          </a:solidFill>
                          <a:latin typeface="Times New Roman"/>
                          <a:cs typeface="Times New Roman"/>
                        </a:rPr>
                        <a:t>Saturday</a:t>
                      </a:r>
                      <a:endParaRPr lang="en-US" b="0">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3370558"/>
                  </a:ext>
                </a:extLst>
              </a:tr>
              <a:tr h="652972">
                <a:tc>
                  <a:txBody>
                    <a:bodyPr/>
                    <a:lstStyle/>
                    <a:p>
                      <a:pPr marL="0" lvl="0" algn="ctr" rtl="0" eaLnBrk="1" latinLnBrk="0" hangingPunct="1">
                        <a:buNone/>
                      </a:pPr>
                      <a:r>
                        <a:rPr lang="en-US" sz="1800" b="1" kern="1200">
                          <a:solidFill>
                            <a:schemeClr val="tx1"/>
                          </a:solidFill>
                          <a:latin typeface="Times New Roman"/>
                          <a:ea typeface="+mn-ea"/>
                          <a:cs typeface="Times New Roman"/>
                        </a:rPr>
                        <a:t>Model Results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marL="0" lvl="0" indent="0" algn="ctr" defTabSz="914400" rtl="0" eaLnBrk="1" latinLnBrk="0" hangingPunct="1">
                        <a:buNone/>
                      </a:pPr>
                      <a:r>
                        <a:rPr lang="en-US" sz="1800" b="1" kern="1200" noProof="0">
                          <a:solidFill>
                            <a:schemeClr val="tx1"/>
                          </a:solidFill>
                          <a:latin typeface="Times New Roman"/>
                          <a:ea typeface="+mn-ea"/>
                          <a:cs typeface="Times New Roman"/>
                        </a:rPr>
                        <a:t>R-sq = </a:t>
                      </a:r>
                      <a:r>
                        <a:rPr lang="en-US" sz="1800" b="1" kern="1200">
                          <a:solidFill>
                            <a:schemeClr val="tx1"/>
                          </a:solidFill>
                          <a:latin typeface="Times New Roman"/>
                          <a:ea typeface="+mn-ea"/>
                          <a:cs typeface="Times New Roman"/>
                        </a:rPr>
                        <a:t>79.24</a:t>
                      </a:r>
                      <a:r>
                        <a:rPr lang="en-US" sz="1800" b="1" kern="1200" noProof="0">
                          <a:solidFill>
                            <a:schemeClr val="tx1"/>
                          </a:solidFill>
                          <a:latin typeface="Times New Roman"/>
                          <a:ea typeface="+mn-ea"/>
                          <a:cs typeface="Times New Roman"/>
                        </a:rPr>
                        <a:t>%</a:t>
                      </a:r>
                    </a:p>
                    <a:p>
                      <a:pPr marL="0" lvl="0" indent="0" algn="ctr" defTabSz="914400" rtl="0" eaLnBrk="1" latinLnBrk="0" hangingPunct="1">
                        <a:buNone/>
                      </a:pPr>
                      <a:r>
                        <a:rPr lang="en-US" sz="1800" b="1" kern="1200" noProof="0">
                          <a:solidFill>
                            <a:schemeClr val="tx1"/>
                          </a:solidFill>
                          <a:latin typeface="Times New Roman"/>
                          <a:ea typeface="+mn-ea"/>
                          <a:cs typeface="Times New Roman"/>
                        </a:rPr>
                        <a:t>MAE = 904.47</a:t>
                      </a:r>
                      <a:endParaRPr lang="en-US" sz="1800" b="1" kern="1200">
                        <a:solidFill>
                          <a:schemeClr val="tx1"/>
                        </a:solidFill>
                        <a:latin typeface="Times New Roman"/>
                        <a:ea typeface="+mn-ea"/>
                        <a:cs typeface="Times New Roman"/>
                      </a:endParaRPr>
                    </a:p>
                    <a:p>
                      <a:pPr marL="0" lvl="0" indent="0" algn="ctr" defTabSz="914400" rtl="0" eaLnBrk="1" latinLnBrk="0" hangingPunct="1">
                        <a:buNone/>
                      </a:pPr>
                      <a:r>
                        <a:rPr lang="en-US" sz="1800" b="1" kern="1200" noProof="0">
                          <a:solidFill>
                            <a:schemeClr val="tx1"/>
                          </a:solidFill>
                          <a:latin typeface="Times New Roman"/>
                          <a:ea typeface="+mn-ea"/>
                          <a:cs typeface="Times New Roman"/>
                        </a:rPr>
                        <a:t>MSE = 4,553,859</a:t>
                      </a:r>
                      <a:endParaRPr lang="en-US" sz="1800" b="1" kern="1200">
                        <a:solidFill>
                          <a:schemeClr val="tx1"/>
                        </a:solidFill>
                        <a:latin typeface="Times New Roman"/>
                        <a:ea typeface="+mn-ea"/>
                        <a:cs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1419100166"/>
                  </a:ext>
                </a:extLst>
              </a:tr>
            </a:tbl>
          </a:graphicData>
        </a:graphic>
      </p:graphicFrame>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19</a:t>
            </a:fld>
            <a:endParaRPr lang="en-ID" sz="1050">
              <a:solidFill>
                <a:schemeClr val="bg1"/>
              </a:solidFill>
            </a:endParaRPr>
          </a:p>
        </p:txBody>
      </p:sp>
      <p:cxnSp>
        <p:nvCxnSpPr>
          <p:cNvPr id="2" name="Straight Connector 1">
            <a:extLst>
              <a:ext uri="{FF2B5EF4-FFF2-40B4-BE49-F238E27FC236}">
                <a16:creationId xmlns:a16="http://schemas.microsoft.com/office/drawing/2014/main" id="{668DE3F2-FBF1-CD88-158A-8576F704E0BC}"/>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90578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bg1"/>
              </a:solidFill>
              <a:latin typeface="Times New Roman"/>
              <a:cs typeface="Times New Roman"/>
            </a:endParaRPr>
          </a:p>
        </p:txBody>
      </p:sp>
      <p:pic>
        <p:nvPicPr>
          <p:cNvPr id="8" name="Picture 7" descr="Woman celebrating in caf�">
            <a:extLst>
              <a:ext uri="{FF2B5EF4-FFF2-40B4-BE49-F238E27FC236}">
                <a16:creationId xmlns:a16="http://schemas.microsoft.com/office/drawing/2014/main" id="{26776350-25AC-48A8-A296-095379F4F23A}"/>
              </a:ext>
            </a:extLst>
          </p:cNvPr>
          <p:cNvPicPr>
            <a:picLocks noChangeAspect="1"/>
          </p:cNvPicPr>
          <p:nvPr/>
        </p:nvPicPr>
        <p:blipFill rotWithShape="1">
          <a:blip r:embed="rId3">
            <a:extLst>
              <a:ext uri="{28A0092B-C50C-407E-A947-70E740481C1C}">
                <a14:useLocalDpi xmlns:a14="http://schemas.microsoft.com/office/drawing/2010/main" val="0"/>
              </a:ext>
            </a:extLst>
          </a:blip>
          <a:srcRect l="15808" t="2184" r="47658"/>
          <a:stretch/>
        </p:blipFill>
        <p:spPr>
          <a:xfrm>
            <a:off x="0" y="0"/>
            <a:ext cx="3962400" cy="6858000"/>
          </a:xfrm>
          <a:prstGeom prst="rect">
            <a:avLst/>
          </a:prstGeom>
        </p:spPr>
      </p:pic>
      <p:sp>
        <p:nvSpPr>
          <p:cNvPr id="21" name="Rectangle 20">
            <a:extLst>
              <a:ext uri="{FF2B5EF4-FFF2-40B4-BE49-F238E27FC236}">
                <a16:creationId xmlns:a16="http://schemas.microsoft.com/office/drawing/2014/main" id="{6A22D448-BC9F-4DA2-91FC-1C5D2251878C}"/>
              </a:ext>
            </a:extLst>
          </p:cNvPr>
          <p:cNvSpPr/>
          <p:nvPr/>
        </p:nvSpPr>
        <p:spPr>
          <a:xfrm>
            <a:off x="1" y="-11806"/>
            <a:ext cx="3962400"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sp>
        <p:nvSpPr>
          <p:cNvPr id="18" name="Title 1">
            <a:extLst>
              <a:ext uri="{FF2B5EF4-FFF2-40B4-BE49-F238E27FC236}">
                <a16:creationId xmlns:a16="http://schemas.microsoft.com/office/drawing/2014/main" id="{98CF5DB6-A827-42BA-AEAD-9981A42A3AB2}"/>
              </a:ext>
            </a:extLst>
          </p:cNvPr>
          <p:cNvSpPr txBox="1">
            <a:spLocks/>
          </p:cNvSpPr>
          <p:nvPr/>
        </p:nvSpPr>
        <p:spPr>
          <a:xfrm>
            <a:off x="461938" y="239024"/>
            <a:ext cx="5236188" cy="1136256"/>
          </a:xfrm>
          <a:prstGeom prst="rect">
            <a:avLst/>
          </a:prstGeom>
        </p:spPr>
        <p:txBody>
          <a:bodyPr vert="horz" lIns="0" tIns="45720" rIns="91440" bIns="45720" rtlCol="0" anchor="t" anchorCtr="0">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lnSpc>
                <a:spcPct val="100000"/>
              </a:lnSpc>
            </a:pPr>
            <a:r>
              <a:rPr lang="en-ID" sz="4000">
                <a:solidFill>
                  <a:schemeClr val="bg1"/>
                </a:solidFill>
                <a:latin typeface="Times New Roman"/>
                <a:cs typeface="Times New Roman"/>
              </a:rPr>
              <a:t>Agenda</a:t>
            </a: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b="1" smtClean="0">
                <a:solidFill>
                  <a:schemeClr val="bg1"/>
                </a:solidFill>
                <a:cs typeface="Times New Roman"/>
              </a:rPr>
              <a:pPr algn="ctr"/>
              <a:t>2</a:t>
            </a:fld>
            <a:endParaRPr lang="en-ID" sz="1050" b="1">
              <a:solidFill>
                <a:schemeClr val="bg1"/>
              </a:solidFill>
              <a:cs typeface="Times New Roman"/>
            </a:endParaRPr>
          </a:p>
        </p:txBody>
      </p:sp>
      <p:grpSp>
        <p:nvGrpSpPr>
          <p:cNvPr id="12" name="Group 11">
            <a:extLst>
              <a:ext uri="{FF2B5EF4-FFF2-40B4-BE49-F238E27FC236}">
                <a16:creationId xmlns:a16="http://schemas.microsoft.com/office/drawing/2014/main" id="{3BEC1482-319D-4222-B802-89EE984DE515}"/>
              </a:ext>
            </a:extLst>
          </p:cNvPr>
          <p:cNvGrpSpPr/>
          <p:nvPr/>
        </p:nvGrpSpPr>
        <p:grpSpPr>
          <a:xfrm>
            <a:off x="3292928" y="843673"/>
            <a:ext cx="8262258" cy="674914"/>
            <a:chOff x="3292928" y="914157"/>
            <a:chExt cx="8262258" cy="674914"/>
          </a:xfrm>
        </p:grpSpPr>
        <p:sp>
          <p:nvSpPr>
            <p:cNvPr id="10" name="Rectangle: Rounded Corners 9">
              <a:extLst>
                <a:ext uri="{FF2B5EF4-FFF2-40B4-BE49-F238E27FC236}">
                  <a16:creationId xmlns:a16="http://schemas.microsoft.com/office/drawing/2014/main" id="{1E75F133-4E3E-4C39-AA3A-96B994D5D7C1}"/>
                </a:ext>
              </a:extLst>
            </p:cNvPr>
            <p:cNvSpPr/>
            <p:nvPr/>
          </p:nvSpPr>
          <p:spPr>
            <a:xfrm>
              <a:off x="3292928" y="914157"/>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Times New Roman" panose="02020603050405020304" pitchFamily="18" charset="0"/>
                  <a:cs typeface="Times New Roman" panose="02020603050405020304" pitchFamily="18" charset="0"/>
                </a:rPr>
                <a:t>Introduction</a:t>
              </a:r>
            </a:p>
          </p:txBody>
        </p:sp>
        <p:sp>
          <p:nvSpPr>
            <p:cNvPr id="42" name="Rectangle: Rounded Corners 41">
              <a:extLst>
                <a:ext uri="{FF2B5EF4-FFF2-40B4-BE49-F238E27FC236}">
                  <a16:creationId xmlns:a16="http://schemas.microsoft.com/office/drawing/2014/main" id="{33C1F795-3A76-4F6F-828D-F2FE618A2803}"/>
                </a:ext>
              </a:extLst>
            </p:cNvPr>
            <p:cNvSpPr/>
            <p:nvPr/>
          </p:nvSpPr>
          <p:spPr>
            <a:xfrm>
              <a:off x="10863944" y="914157"/>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grpSp>
          <p:nvGrpSpPr>
            <p:cNvPr id="52" name="Group 51">
              <a:extLst>
                <a:ext uri="{FF2B5EF4-FFF2-40B4-BE49-F238E27FC236}">
                  <a16:creationId xmlns:a16="http://schemas.microsoft.com/office/drawing/2014/main" id="{F0F46A53-4786-4D4C-A5EE-C26957D3087E}"/>
                </a:ext>
              </a:extLst>
            </p:cNvPr>
            <p:cNvGrpSpPr/>
            <p:nvPr/>
          </p:nvGrpSpPr>
          <p:grpSpPr>
            <a:xfrm>
              <a:off x="11044465" y="1077783"/>
              <a:ext cx="330201" cy="347663"/>
              <a:chOff x="4870450" y="3619500"/>
              <a:chExt cx="330201" cy="347663"/>
            </a:xfrm>
          </p:grpSpPr>
          <p:sp>
            <p:nvSpPr>
              <p:cNvPr id="53" name="Freeform 113">
                <a:extLst>
                  <a:ext uri="{FF2B5EF4-FFF2-40B4-BE49-F238E27FC236}">
                    <a16:creationId xmlns:a16="http://schemas.microsoft.com/office/drawing/2014/main" id="{E878EEC8-B32C-4FC6-919E-1F99C010F424}"/>
                  </a:ext>
                </a:extLst>
              </p:cNvPr>
              <p:cNvSpPr>
                <a:spLocks/>
              </p:cNvSpPr>
              <p:nvPr/>
            </p:nvSpPr>
            <p:spPr bwMode="auto">
              <a:xfrm>
                <a:off x="4945063" y="3694113"/>
                <a:ext cx="255588" cy="242888"/>
              </a:xfrm>
              <a:custGeom>
                <a:avLst/>
                <a:gdLst>
                  <a:gd name="T0" fmla="*/ 68 w 68"/>
                  <a:gd name="T1" fmla="*/ 38 h 64"/>
                  <a:gd name="T2" fmla="*/ 68 w 68"/>
                  <a:gd name="T3" fmla="*/ 7 h 64"/>
                  <a:gd name="T4" fmla="*/ 61 w 68"/>
                  <a:gd name="T5" fmla="*/ 0 h 64"/>
                  <a:gd name="T6" fmla="*/ 7 w 68"/>
                  <a:gd name="T7" fmla="*/ 0 h 64"/>
                  <a:gd name="T8" fmla="*/ 0 w 68"/>
                  <a:gd name="T9" fmla="*/ 7 h 64"/>
                  <a:gd name="T10" fmla="*/ 0 w 68"/>
                  <a:gd name="T11" fmla="*/ 57 h 64"/>
                  <a:gd name="T12" fmla="*/ 7 w 68"/>
                  <a:gd name="T13" fmla="*/ 64 h 64"/>
                  <a:gd name="T14" fmla="*/ 22 w 68"/>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4">
                    <a:moveTo>
                      <a:pt x="68" y="38"/>
                    </a:moveTo>
                    <a:cubicBezTo>
                      <a:pt x="68" y="7"/>
                      <a:pt x="68" y="7"/>
                      <a:pt x="68" y="7"/>
                    </a:cubicBezTo>
                    <a:cubicBezTo>
                      <a:pt x="68" y="3"/>
                      <a:pt x="65" y="0"/>
                      <a:pt x="61" y="0"/>
                    </a:cubicBezTo>
                    <a:cubicBezTo>
                      <a:pt x="7" y="0"/>
                      <a:pt x="7" y="0"/>
                      <a:pt x="7" y="0"/>
                    </a:cubicBezTo>
                    <a:cubicBezTo>
                      <a:pt x="3" y="0"/>
                      <a:pt x="0" y="3"/>
                      <a:pt x="0" y="7"/>
                    </a:cubicBezTo>
                    <a:cubicBezTo>
                      <a:pt x="0" y="57"/>
                      <a:pt x="0" y="57"/>
                      <a:pt x="0" y="57"/>
                    </a:cubicBezTo>
                    <a:cubicBezTo>
                      <a:pt x="0" y="61"/>
                      <a:pt x="3" y="64"/>
                      <a:pt x="7" y="64"/>
                    </a:cubicBezTo>
                    <a:cubicBezTo>
                      <a:pt x="22" y="64"/>
                      <a:pt x="22" y="64"/>
                      <a:pt x="22" y="64"/>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54" name="Freeform 114">
                <a:extLst>
                  <a:ext uri="{FF2B5EF4-FFF2-40B4-BE49-F238E27FC236}">
                    <a16:creationId xmlns:a16="http://schemas.microsoft.com/office/drawing/2014/main" id="{16746591-00F4-424E-B7E8-7A2460B95E3B}"/>
                  </a:ext>
                </a:extLst>
              </p:cNvPr>
              <p:cNvSpPr>
                <a:spLocks/>
              </p:cNvSpPr>
              <p:nvPr/>
            </p:nvSpPr>
            <p:spPr bwMode="auto">
              <a:xfrm>
                <a:off x="5027613" y="3770313"/>
                <a:ext cx="173038" cy="196850"/>
              </a:xfrm>
              <a:custGeom>
                <a:avLst/>
                <a:gdLst>
                  <a:gd name="T0" fmla="*/ 18 w 46"/>
                  <a:gd name="T1" fmla="*/ 4 h 52"/>
                  <a:gd name="T2" fmla="*/ 22 w 46"/>
                  <a:gd name="T3" fmla="*/ 0 h 52"/>
                  <a:gd name="T4" fmla="*/ 26 w 46"/>
                  <a:gd name="T5" fmla="*/ 4 h 52"/>
                  <a:gd name="T6" fmla="*/ 26 w 46"/>
                  <a:gd name="T7" fmla="*/ 23 h 52"/>
                  <a:gd name="T8" fmla="*/ 42 w 46"/>
                  <a:gd name="T9" fmla="*/ 28 h 52"/>
                  <a:gd name="T10" fmla="*/ 45 w 46"/>
                  <a:gd name="T11" fmla="*/ 34 h 52"/>
                  <a:gd name="T12" fmla="*/ 45 w 46"/>
                  <a:gd name="T13" fmla="*/ 35 h 52"/>
                  <a:gd name="T14" fmla="*/ 42 w 46"/>
                  <a:gd name="T15" fmla="*/ 52 h 52"/>
                  <a:gd name="T16" fmla="*/ 18 w 46"/>
                  <a:gd name="T17" fmla="*/ 52 h 52"/>
                  <a:gd name="T18" fmla="*/ 5 w 46"/>
                  <a:gd name="T19" fmla="*/ 34 h 52"/>
                  <a:gd name="T20" fmla="*/ 18 w 46"/>
                  <a:gd name="T21" fmla="*/ 36 h 52"/>
                  <a:gd name="T22" fmla="*/ 18 w 46"/>
                  <a:gd name="T23"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2">
                    <a:moveTo>
                      <a:pt x="18" y="4"/>
                    </a:moveTo>
                    <a:cubicBezTo>
                      <a:pt x="18" y="2"/>
                      <a:pt x="20" y="0"/>
                      <a:pt x="22" y="0"/>
                    </a:cubicBezTo>
                    <a:cubicBezTo>
                      <a:pt x="24" y="0"/>
                      <a:pt x="26" y="2"/>
                      <a:pt x="26" y="4"/>
                    </a:cubicBezTo>
                    <a:cubicBezTo>
                      <a:pt x="26" y="23"/>
                      <a:pt x="26" y="23"/>
                      <a:pt x="26" y="23"/>
                    </a:cubicBezTo>
                    <a:cubicBezTo>
                      <a:pt x="42" y="28"/>
                      <a:pt x="42" y="28"/>
                      <a:pt x="42" y="28"/>
                    </a:cubicBezTo>
                    <a:cubicBezTo>
                      <a:pt x="44" y="28"/>
                      <a:pt x="46" y="31"/>
                      <a:pt x="45" y="34"/>
                    </a:cubicBezTo>
                    <a:cubicBezTo>
                      <a:pt x="45" y="35"/>
                      <a:pt x="45" y="35"/>
                      <a:pt x="45" y="35"/>
                    </a:cubicBezTo>
                    <a:cubicBezTo>
                      <a:pt x="42" y="52"/>
                      <a:pt x="42" y="52"/>
                      <a:pt x="42" y="52"/>
                    </a:cubicBezTo>
                    <a:cubicBezTo>
                      <a:pt x="18" y="52"/>
                      <a:pt x="18" y="52"/>
                      <a:pt x="18" y="52"/>
                    </a:cubicBezTo>
                    <a:cubicBezTo>
                      <a:pt x="5" y="34"/>
                      <a:pt x="5" y="34"/>
                      <a:pt x="5" y="34"/>
                    </a:cubicBezTo>
                    <a:cubicBezTo>
                      <a:pt x="0" y="26"/>
                      <a:pt x="12" y="24"/>
                      <a:pt x="18" y="36"/>
                    </a:cubicBezTo>
                    <a:lnTo>
                      <a:pt x="18" y="4"/>
                    </a:ln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55" name="Line 115">
                <a:extLst>
                  <a:ext uri="{FF2B5EF4-FFF2-40B4-BE49-F238E27FC236}">
                    <a16:creationId xmlns:a16="http://schemas.microsoft.com/office/drawing/2014/main" id="{6123413E-DFD0-4A3C-8BB4-614BD57962C0}"/>
                  </a:ext>
                </a:extLst>
              </p:cNvPr>
              <p:cNvSpPr>
                <a:spLocks noChangeShapeType="1"/>
              </p:cNvSpPr>
              <p:nvPr/>
            </p:nvSpPr>
            <p:spPr bwMode="auto">
              <a:xfrm>
                <a:off x="4945063" y="3740150"/>
                <a:ext cx="255588"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56" name="Freeform 116">
                <a:extLst>
                  <a:ext uri="{FF2B5EF4-FFF2-40B4-BE49-F238E27FC236}">
                    <a16:creationId xmlns:a16="http://schemas.microsoft.com/office/drawing/2014/main" id="{16505C05-F86E-4215-A34B-84551F102B4B}"/>
                  </a:ext>
                </a:extLst>
              </p:cNvPr>
              <p:cNvSpPr>
                <a:spLocks/>
              </p:cNvSpPr>
              <p:nvPr/>
            </p:nvSpPr>
            <p:spPr bwMode="auto">
              <a:xfrm>
                <a:off x="4906963" y="3656013"/>
                <a:ext cx="46038" cy="46038"/>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5"/>
                      <a:pt x="5" y="0"/>
                      <a:pt x="12"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57" name="Freeform 117">
                <a:extLst>
                  <a:ext uri="{FF2B5EF4-FFF2-40B4-BE49-F238E27FC236}">
                    <a16:creationId xmlns:a16="http://schemas.microsoft.com/office/drawing/2014/main" id="{19CD3204-C706-43A1-8B33-A76C003EF751}"/>
                  </a:ext>
                </a:extLst>
              </p:cNvPr>
              <p:cNvSpPr>
                <a:spLocks/>
              </p:cNvSpPr>
              <p:nvPr/>
            </p:nvSpPr>
            <p:spPr bwMode="auto">
              <a:xfrm>
                <a:off x="4870450" y="3619500"/>
                <a:ext cx="82550" cy="82550"/>
              </a:xfrm>
              <a:custGeom>
                <a:avLst/>
                <a:gdLst>
                  <a:gd name="T0" fmla="*/ 0 w 22"/>
                  <a:gd name="T1" fmla="*/ 22 h 22"/>
                  <a:gd name="T2" fmla="*/ 22 w 22"/>
                  <a:gd name="T3" fmla="*/ 0 h 22"/>
                </a:gdLst>
                <a:ahLst/>
                <a:cxnLst>
                  <a:cxn ang="0">
                    <a:pos x="T0" y="T1"/>
                  </a:cxn>
                  <a:cxn ang="0">
                    <a:pos x="T2" y="T3"/>
                  </a:cxn>
                </a:cxnLst>
                <a:rect l="0" t="0" r="r" b="b"/>
                <a:pathLst>
                  <a:path w="22" h="22">
                    <a:moveTo>
                      <a:pt x="0" y="22"/>
                    </a:moveTo>
                    <a:cubicBezTo>
                      <a:pt x="0" y="10"/>
                      <a:pt x="10" y="0"/>
                      <a:pt x="22"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grpSp>
      </p:grpSp>
      <p:grpSp>
        <p:nvGrpSpPr>
          <p:cNvPr id="13" name="Group 12">
            <a:extLst>
              <a:ext uri="{FF2B5EF4-FFF2-40B4-BE49-F238E27FC236}">
                <a16:creationId xmlns:a16="http://schemas.microsoft.com/office/drawing/2014/main" id="{B36EA246-91A2-4FA4-AC9D-D558F2313063}"/>
              </a:ext>
            </a:extLst>
          </p:cNvPr>
          <p:cNvGrpSpPr/>
          <p:nvPr/>
        </p:nvGrpSpPr>
        <p:grpSpPr>
          <a:xfrm>
            <a:off x="3316374" y="2837174"/>
            <a:ext cx="8262258" cy="674914"/>
            <a:chOff x="3292928" y="2524159"/>
            <a:chExt cx="8262258" cy="674914"/>
          </a:xfrm>
        </p:grpSpPr>
        <p:sp>
          <p:nvSpPr>
            <p:cNvPr id="38" name="Rectangle: Rounded Corners 37">
              <a:extLst>
                <a:ext uri="{FF2B5EF4-FFF2-40B4-BE49-F238E27FC236}">
                  <a16:creationId xmlns:a16="http://schemas.microsoft.com/office/drawing/2014/main" id="{EF7347C2-C72D-4CF0-93EA-C804BA1AB90B}"/>
                </a:ext>
              </a:extLst>
            </p:cNvPr>
            <p:cNvSpPr/>
            <p:nvPr/>
          </p:nvSpPr>
          <p:spPr>
            <a:xfrm>
              <a:off x="3292928" y="2524159"/>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1"/>
                  </a:solidFill>
                  <a:latin typeface="Times New Roman"/>
                  <a:cs typeface="Times New Roman"/>
                </a:rPr>
                <a:t>Data Cleaning and Profiling</a:t>
              </a:r>
              <a:endParaRPr lang="en-US" sz="2000" b="1">
                <a:solidFill>
                  <a:schemeClr val="tx1"/>
                </a:solidFill>
                <a:latin typeface="Times New Roman" panose="02020603050405020304" pitchFamily="18" charset="0"/>
                <a:cs typeface="Times New Roman" panose="02020603050405020304" pitchFamily="18" charset="0"/>
              </a:endParaRPr>
            </a:p>
          </p:txBody>
        </p:sp>
        <p:sp>
          <p:nvSpPr>
            <p:cNvPr id="43" name="Rectangle: Rounded Corners 42">
              <a:extLst>
                <a:ext uri="{FF2B5EF4-FFF2-40B4-BE49-F238E27FC236}">
                  <a16:creationId xmlns:a16="http://schemas.microsoft.com/office/drawing/2014/main" id="{88F5A682-0194-48CF-9A62-3AA169D572C1}"/>
                </a:ext>
              </a:extLst>
            </p:cNvPr>
            <p:cNvSpPr/>
            <p:nvPr/>
          </p:nvSpPr>
          <p:spPr>
            <a:xfrm>
              <a:off x="10863944" y="2524159"/>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grpSp>
          <p:nvGrpSpPr>
            <p:cNvPr id="58" name="Group 57">
              <a:extLst>
                <a:ext uri="{FF2B5EF4-FFF2-40B4-BE49-F238E27FC236}">
                  <a16:creationId xmlns:a16="http://schemas.microsoft.com/office/drawing/2014/main" id="{82B2F800-280D-4380-9FF2-9E4567CA0252}"/>
                </a:ext>
              </a:extLst>
            </p:cNvPr>
            <p:cNvGrpSpPr/>
            <p:nvPr/>
          </p:nvGrpSpPr>
          <p:grpSpPr>
            <a:xfrm>
              <a:off x="11037322" y="2688579"/>
              <a:ext cx="344487" cy="346075"/>
              <a:chOff x="6296026" y="2171701"/>
              <a:chExt cx="344487" cy="346075"/>
            </a:xfrm>
          </p:grpSpPr>
          <p:sp>
            <p:nvSpPr>
              <p:cNvPr id="59" name="Freeform 5">
                <a:extLst>
                  <a:ext uri="{FF2B5EF4-FFF2-40B4-BE49-F238E27FC236}">
                    <a16:creationId xmlns:a16="http://schemas.microsoft.com/office/drawing/2014/main" id="{AFAFDE15-CF9A-4A4C-96A7-188A413395EF}"/>
                  </a:ext>
                </a:extLst>
              </p:cNvPr>
              <p:cNvSpPr>
                <a:spLocks/>
              </p:cNvSpPr>
              <p:nvPr/>
            </p:nvSpPr>
            <p:spPr bwMode="auto">
              <a:xfrm>
                <a:off x="6296026" y="2232026"/>
                <a:ext cx="165100" cy="285750"/>
              </a:xfrm>
              <a:custGeom>
                <a:avLst/>
                <a:gdLst>
                  <a:gd name="T0" fmla="*/ 44 w 44"/>
                  <a:gd name="T1" fmla="*/ 40 h 76"/>
                  <a:gd name="T2" fmla="*/ 44 w 44"/>
                  <a:gd name="T3" fmla="*/ 68 h 76"/>
                  <a:gd name="T4" fmla="*/ 36 w 44"/>
                  <a:gd name="T5" fmla="*/ 76 h 76"/>
                  <a:gd name="T6" fmla="*/ 8 w 44"/>
                  <a:gd name="T7" fmla="*/ 76 h 76"/>
                  <a:gd name="T8" fmla="*/ 0 w 44"/>
                  <a:gd name="T9" fmla="*/ 68 h 76"/>
                  <a:gd name="T10" fmla="*/ 0 w 44"/>
                  <a:gd name="T11" fmla="*/ 8 h 76"/>
                  <a:gd name="T12" fmla="*/ 8 w 44"/>
                  <a:gd name="T13" fmla="*/ 0 h 76"/>
                  <a:gd name="T14" fmla="*/ 20 w 4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76">
                    <a:moveTo>
                      <a:pt x="44" y="40"/>
                    </a:moveTo>
                    <a:cubicBezTo>
                      <a:pt x="44" y="68"/>
                      <a:pt x="44" y="68"/>
                      <a:pt x="44" y="68"/>
                    </a:cubicBezTo>
                    <a:cubicBezTo>
                      <a:pt x="44" y="72"/>
                      <a:pt x="40" y="76"/>
                      <a:pt x="36" y="76"/>
                    </a:cubicBezTo>
                    <a:cubicBezTo>
                      <a:pt x="8" y="76"/>
                      <a:pt x="8" y="76"/>
                      <a:pt x="8" y="76"/>
                    </a:cubicBezTo>
                    <a:cubicBezTo>
                      <a:pt x="4" y="76"/>
                      <a:pt x="0" y="72"/>
                      <a:pt x="0" y="68"/>
                    </a:cubicBezTo>
                    <a:cubicBezTo>
                      <a:pt x="0" y="8"/>
                      <a:pt x="0" y="8"/>
                      <a:pt x="0" y="8"/>
                    </a:cubicBezTo>
                    <a:cubicBezTo>
                      <a:pt x="0" y="4"/>
                      <a:pt x="4" y="0"/>
                      <a:pt x="8" y="0"/>
                    </a:cubicBezTo>
                    <a:cubicBezTo>
                      <a:pt x="20" y="0"/>
                      <a:pt x="20" y="0"/>
                      <a:pt x="20"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60" name="Line 6">
                <a:extLst>
                  <a:ext uri="{FF2B5EF4-FFF2-40B4-BE49-F238E27FC236}">
                    <a16:creationId xmlns:a16="http://schemas.microsoft.com/office/drawing/2014/main" id="{EADE82D8-CEED-42C7-B283-EABFFC3DAEFF}"/>
                  </a:ext>
                </a:extLst>
              </p:cNvPr>
              <p:cNvSpPr>
                <a:spLocks noChangeShapeType="1"/>
              </p:cNvSpPr>
              <p:nvPr/>
            </p:nvSpPr>
            <p:spPr bwMode="auto">
              <a:xfrm flipH="1">
                <a:off x="6296026" y="2292351"/>
                <a:ext cx="746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61" name="Line 7">
                <a:extLst>
                  <a:ext uri="{FF2B5EF4-FFF2-40B4-BE49-F238E27FC236}">
                    <a16:creationId xmlns:a16="http://schemas.microsoft.com/office/drawing/2014/main" id="{5744405E-1331-4827-B526-4C30570FC34E}"/>
                  </a:ext>
                </a:extLst>
              </p:cNvPr>
              <p:cNvSpPr>
                <a:spLocks noChangeShapeType="1"/>
              </p:cNvSpPr>
              <p:nvPr/>
            </p:nvSpPr>
            <p:spPr bwMode="auto">
              <a:xfrm flipH="1">
                <a:off x="6296026" y="2457451"/>
                <a:ext cx="165100"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62" name="Line 8">
                <a:extLst>
                  <a:ext uri="{FF2B5EF4-FFF2-40B4-BE49-F238E27FC236}">
                    <a16:creationId xmlns:a16="http://schemas.microsoft.com/office/drawing/2014/main" id="{3C9871DA-4FE4-4CFB-AA8E-CFCB12D11964}"/>
                  </a:ext>
                </a:extLst>
              </p:cNvPr>
              <p:cNvSpPr>
                <a:spLocks noChangeShapeType="1"/>
              </p:cNvSpPr>
              <p:nvPr/>
            </p:nvSpPr>
            <p:spPr bwMode="auto">
              <a:xfrm>
                <a:off x="6354763" y="2262189"/>
                <a:ext cx="1587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63" name="Freeform 9">
                <a:extLst>
                  <a:ext uri="{FF2B5EF4-FFF2-40B4-BE49-F238E27FC236}">
                    <a16:creationId xmlns:a16="http://schemas.microsoft.com/office/drawing/2014/main" id="{6C943E43-624B-428C-8594-2E94E339BAA7}"/>
                  </a:ext>
                </a:extLst>
              </p:cNvPr>
              <p:cNvSpPr>
                <a:spLocks/>
              </p:cNvSpPr>
              <p:nvPr/>
            </p:nvSpPr>
            <p:spPr bwMode="auto">
              <a:xfrm>
                <a:off x="6415088" y="2171701"/>
                <a:ext cx="225425" cy="180975"/>
              </a:xfrm>
              <a:custGeom>
                <a:avLst/>
                <a:gdLst>
                  <a:gd name="T0" fmla="*/ 60 w 60"/>
                  <a:gd name="T1" fmla="*/ 30 h 48"/>
                  <a:gd name="T2" fmla="*/ 54 w 60"/>
                  <a:gd name="T3" fmla="*/ 36 h 48"/>
                  <a:gd name="T4" fmla="*/ 32 w 60"/>
                  <a:gd name="T5" fmla="*/ 36 h 48"/>
                  <a:gd name="T6" fmla="*/ 20 w 60"/>
                  <a:gd name="T7" fmla="*/ 48 h 48"/>
                  <a:gd name="T8" fmla="*/ 20 w 60"/>
                  <a:gd name="T9" fmla="*/ 36 h 48"/>
                  <a:gd name="T10" fmla="*/ 6 w 60"/>
                  <a:gd name="T11" fmla="*/ 36 h 48"/>
                  <a:gd name="T12" fmla="*/ 0 w 60"/>
                  <a:gd name="T13" fmla="*/ 30 h 48"/>
                  <a:gd name="T14" fmla="*/ 0 w 60"/>
                  <a:gd name="T15" fmla="*/ 6 h 48"/>
                  <a:gd name="T16" fmla="*/ 6 w 60"/>
                  <a:gd name="T17" fmla="*/ 0 h 48"/>
                  <a:gd name="T18" fmla="*/ 54 w 60"/>
                  <a:gd name="T19" fmla="*/ 0 h 48"/>
                  <a:gd name="T20" fmla="*/ 60 w 60"/>
                  <a:gd name="T21" fmla="*/ 6 h 48"/>
                  <a:gd name="T22" fmla="*/ 60 w 60"/>
                  <a:gd name="T23"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48">
                    <a:moveTo>
                      <a:pt x="60" y="30"/>
                    </a:moveTo>
                    <a:cubicBezTo>
                      <a:pt x="60" y="33"/>
                      <a:pt x="57" y="36"/>
                      <a:pt x="54" y="36"/>
                    </a:cubicBezTo>
                    <a:cubicBezTo>
                      <a:pt x="32" y="36"/>
                      <a:pt x="32" y="36"/>
                      <a:pt x="32" y="36"/>
                    </a:cubicBezTo>
                    <a:cubicBezTo>
                      <a:pt x="20" y="48"/>
                      <a:pt x="20" y="48"/>
                      <a:pt x="20" y="48"/>
                    </a:cubicBezTo>
                    <a:cubicBezTo>
                      <a:pt x="20" y="36"/>
                      <a:pt x="20" y="36"/>
                      <a:pt x="20" y="36"/>
                    </a:cubicBezTo>
                    <a:cubicBezTo>
                      <a:pt x="6" y="36"/>
                      <a:pt x="6" y="36"/>
                      <a:pt x="6" y="36"/>
                    </a:cubicBezTo>
                    <a:cubicBezTo>
                      <a:pt x="3" y="36"/>
                      <a:pt x="0" y="33"/>
                      <a:pt x="0" y="30"/>
                    </a:cubicBezTo>
                    <a:cubicBezTo>
                      <a:pt x="0" y="6"/>
                      <a:pt x="0" y="6"/>
                      <a:pt x="0" y="6"/>
                    </a:cubicBezTo>
                    <a:cubicBezTo>
                      <a:pt x="0" y="3"/>
                      <a:pt x="3" y="0"/>
                      <a:pt x="6" y="0"/>
                    </a:cubicBezTo>
                    <a:cubicBezTo>
                      <a:pt x="54" y="0"/>
                      <a:pt x="54" y="0"/>
                      <a:pt x="54" y="0"/>
                    </a:cubicBezTo>
                    <a:cubicBezTo>
                      <a:pt x="57" y="0"/>
                      <a:pt x="60" y="3"/>
                      <a:pt x="60" y="6"/>
                    </a:cubicBezTo>
                    <a:lnTo>
                      <a:pt x="60" y="30"/>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64" name="Oval 10">
                <a:extLst>
                  <a:ext uri="{FF2B5EF4-FFF2-40B4-BE49-F238E27FC236}">
                    <a16:creationId xmlns:a16="http://schemas.microsoft.com/office/drawing/2014/main" id="{6EA541FE-30C3-4615-B359-82F2CF2D0659}"/>
                  </a:ext>
                </a:extLst>
              </p:cNvPr>
              <p:cNvSpPr>
                <a:spLocks noChangeArrowheads="1"/>
              </p:cNvSpPr>
              <p:nvPr/>
            </p:nvSpPr>
            <p:spPr bwMode="auto">
              <a:xfrm>
                <a:off x="6527801" y="2224089"/>
                <a:ext cx="15875" cy="15875"/>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65" name="Oval 11">
                <a:extLst>
                  <a:ext uri="{FF2B5EF4-FFF2-40B4-BE49-F238E27FC236}">
                    <a16:creationId xmlns:a16="http://schemas.microsoft.com/office/drawing/2014/main" id="{F22CA070-FE78-4FE8-A0EC-097A51AE1D00}"/>
                  </a:ext>
                </a:extLst>
              </p:cNvPr>
              <p:cNvSpPr>
                <a:spLocks noChangeArrowheads="1"/>
              </p:cNvSpPr>
              <p:nvPr/>
            </p:nvSpPr>
            <p:spPr bwMode="auto">
              <a:xfrm>
                <a:off x="6573838" y="2224089"/>
                <a:ext cx="14288" cy="15875"/>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grpSp>
      </p:grpSp>
      <p:grpSp>
        <p:nvGrpSpPr>
          <p:cNvPr id="16" name="Group 15">
            <a:extLst>
              <a:ext uri="{FF2B5EF4-FFF2-40B4-BE49-F238E27FC236}">
                <a16:creationId xmlns:a16="http://schemas.microsoft.com/office/drawing/2014/main" id="{402FDAB9-EAC2-4EB3-9790-FDCB4FD14587}"/>
              </a:ext>
            </a:extLst>
          </p:cNvPr>
          <p:cNvGrpSpPr/>
          <p:nvPr/>
        </p:nvGrpSpPr>
        <p:grpSpPr>
          <a:xfrm>
            <a:off x="3292928" y="1714069"/>
            <a:ext cx="8262258" cy="674914"/>
            <a:chOff x="3292928" y="5288958"/>
            <a:chExt cx="8262258" cy="674914"/>
          </a:xfrm>
        </p:grpSpPr>
        <p:sp>
          <p:nvSpPr>
            <p:cNvPr id="41" name="Rectangle: Rounded Corners 40">
              <a:extLst>
                <a:ext uri="{FF2B5EF4-FFF2-40B4-BE49-F238E27FC236}">
                  <a16:creationId xmlns:a16="http://schemas.microsoft.com/office/drawing/2014/main" id="{DAEA35AD-F2E2-40D0-8AB7-91FC67A960AC}"/>
                </a:ext>
              </a:extLst>
            </p:cNvPr>
            <p:cNvSpPr/>
            <p:nvPr/>
          </p:nvSpPr>
          <p:spPr>
            <a:xfrm>
              <a:off x="3292928" y="5288958"/>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solidFill>
                  <a:latin typeface="Times New Roman"/>
                  <a:cs typeface="Times New Roman"/>
                </a:rPr>
                <a:t>Overall Recommendations</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5F0EFF86-B9CC-4ADF-B416-8320888C5A5C}"/>
                </a:ext>
              </a:extLst>
            </p:cNvPr>
            <p:cNvSpPr/>
            <p:nvPr/>
          </p:nvSpPr>
          <p:spPr>
            <a:xfrm>
              <a:off x="10863944" y="5288958"/>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grpSp>
          <p:nvGrpSpPr>
            <p:cNvPr id="97" name="Group 96">
              <a:extLst>
                <a:ext uri="{FF2B5EF4-FFF2-40B4-BE49-F238E27FC236}">
                  <a16:creationId xmlns:a16="http://schemas.microsoft.com/office/drawing/2014/main" id="{90BF7B9C-0B73-49B2-922E-9DAFEAFB618A}"/>
                </a:ext>
              </a:extLst>
            </p:cNvPr>
            <p:cNvGrpSpPr/>
            <p:nvPr/>
          </p:nvGrpSpPr>
          <p:grpSpPr>
            <a:xfrm>
              <a:off x="11036528" y="5453378"/>
              <a:ext cx="346075" cy="346075"/>
              <a:chOff x="8447088" y="5060951"/>
              <a:chExt cx="346075" cy="346075"/>
            </a:xfrm>
          </p:grpSpPr>
          <p:sp>
            <p:nvSpPr>
              <p:cNvPr id="98" name="Freeform 365">
                <a:extLst>
                  <a:ext uri="{FF2B5EF4-FFF2-40B4-BE49-F238E27FC236}">
                    <a16:creationId xmlns:a16="http://schemas.microsoft.com/office/drawing/2014/main" id="{A1DD21B6-76C3-44E0-A958-3078E8B90F2A}"/>
                  </a:ext>
                </a:extLst>
              </p:cNvPr>
              <p:cNvSpPr>
                <a:spLocks/>
              </p:cNvSpPr>
              <p:nvPr/>
            </p:nvSpPr>
            <p:spPr bwMode="auto">
              <a:xfrm>
                <a:off x="8523288" y="5121276"/>
                <a:ext cx="195263" cy="150813"/>
              </a:xfrm>
              <a:custGeom>
                <a:avLst/>
                <a:gdLst>
                  <a:gd name="T0" fmla="*/ 123 w 123"/>
                  <a:gd name="T1" fmla="*/ 95 h 95"/>
                  <a:gd name="T2" fmla="*/ 123 w 123"/>
                  <a:gd name="T3" fmla="*/ 19 h 95"/>
                  <a:gd name="T4" fmla="*/ 52 w 123"/>
                  <a:gd name="T5" fmla="*/ 19 h 95"/>
                  <a:gd name="T6" fmla="*/ 42 w 123"/>
                  <a:gd name="T7" fmla="*/ 0 h 95"/>
                  <a:gd name="T8" fmla="*/ 0 w 123"/>
                  <a:gd name="T9" fmla="*/ 0 h 95"/>
                  <a:gd name="T10" fmla="*/ 0 w 123"/>
                  <a:gd name="T11" fmla="*/ 95 h 95"/>
                </a:gdLst>
                <a:ahLst/>
                <a:cxnLst>
                  <a:cxn ang="0">
                    <a:pos x="T0" y="T1"/>
                  </a:cxn>
                  <a:cxn ang="0">
                    <a:pos x="T2" y="T3"/>
                  </a:cxn>
                  <a:cxn ang="0">
                    <a:pos x="T4" y="T5"/>
                  </a:cxn>
                  <a:cxn ang="0">
                    <a:pos x="T6" y="T7"/>
                  </a:cxn>
                  <a:cxn ang="0">
                    <a:pos x="T8" y="T9"/>
                  </a:cxn>
                  <a:cxn ang="0">
                    <a:pos x="T10" y="T11"/>
                  </a:cxn>
                </a:cxnLst>
                <a:rect l="0" t="0" r="r" b="b"/>
                <a:pathLst>
                  <a:path w="123" h="95">
                    <a:moveTo>
                      <a:pt x="123" y="95"/>
                    </a:moveTo>
                    <a:lnTo>
                      <a:pt x="123" y="19"/>
                    </a:lnTo>
                    <a:lnTo>
                      <a:pt x="52" y="19"/>
                    </a:lnTo>
                    <a:lnTo>
                      <a:pt x="42" y="0"/>
                    </a:lnTo>
                    <a:lnTo>
                      <a:pt x="0" y="0"/>
                    </a:lnTo>
                    <a:lnTo>
                      <a:pt x="0" y="95"/>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99" name="Freeform 366">
                <a:extLst>
                  <a:ext uri="{FF2B5EF4-FFF2-40B4-BE49-F238E27FC236}">
                    <a16:creationId xmlns:a16="http://schemas.microsoft.com/office/drawing/2014/main" id="{C9164BD3-1940-4590-9009-6492B4492272}"/>
                  </a:ext>
                </a:extLst>
              </p:cNvPr>
              <p:cNvSpPr>
                <a:spLocks/>
              </p:cNvSpPr>
              <p:nvPr/>
            </p:nvSpPr>
            <p:spPr bwMode="auto">
              <a:xfrm>
                <a:off x="8537575" y="5091113"/>
                <a:ext cx="165100" cy="30163"/>
              </a:xfrm>
              <a:custGeom>
                <a:avLst/>
                <a:gdLst>
                  <a:gd name="T0" fmla="*/ 104 w 104"/>
                  <a:gd name="T1" fmla="*/ 19 h 19"/>
                  <a:gd name="T2" fmla="*/ 52 w 104"/>
                  <a:gd name="T3" fmla="*/ 19 h 19"/>
                  <a:gd name="T4" fmla="*/ 43 w 104"/>
                  <a:gd name="T5" fmla="*/ 0 h 19"/>
                  <a:gd name="T6" fmla="*/ 0 w 104"/>
                  <a:gd name="T7" fmla="*/ 0 h 19"/>
                </a:gdLst>
                <a:ahLst/>
                <a:cxnLst>
                  <a:cxn ang="0">
                    <a:pos x="T0" y="T1"/>
                  </a:cxn>
                  <a:cxn ang="0">
                    <a:pos x="T2" y="T3"/>
                  </a:cxn>
                  <a:cxn ang="0">
                    <a:pos x="T4" y="T5"/>
                  </a:cxn>
                  <a:cxn ang="0">
                    <a:pos x="T6" y="T7"/>
                  </a:cxn>
                </a:cxnLst>
                <a:rect l="0" t="0" r="r" b="b"/>
                <a:pathLst>
                  <a:path w="104" h="19">
                    <a:moveTo>
                      <a:pt x="104" y="19"/>
                    </a:moveTo>
                    <a:lnTo>
                      <a:pt x="52" y="19"/>
                    </a:lnTo>
                    <a:lnTo>
                      <a:pt x="43"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101" name="Freeform 367">
                <a:extLst>
                  <a:ext uri="{FF2B5EF4-FFF2-40B4-BE49-F238E27FC236}">
                    <a16:creationId xmlns:a16="http://schemas.microsoft.com/office/drawing/2014/main" id="{A5E35646-BDF6-41F5-B798-FBAB66F1D019}"/>
                  </a:ext>
                </a:extLst>
              </p:cNvPr>
              <p:cNvSpPr>
                <a:spLocks/>
              </p:cNvSpPr>
              <p:nvPr/>
            </p:nvSpPr>
            <p:spPr bwMode="auto">
              <a:xfrm>
                <a:off x="8553450" y="5060951"/>
                <a:ext cx="134938" cy="30163"/>
              </a:xfrm>
              <a:custGeom>
                <a:avLst/>
                <a:gdLst>
                  <a:gd name="T0" fmla="*/ 85 w 85"/>
                  <a:gd name="T1" fmla="*/ 19 h 19"/>
                  <a:gd name="T2" fmla="*/ 52 w 85"/>
                  <a:gd name="T3" fmla="*/ 19 h 19"/>
                  <a:gd name="T4" fmla="*/ 42 w 85"/>
                  <a:gd name="T5" fmla="*/ 0 h 19"/>
                  <a:gd name="T6" fmla="*/ 0 w 85"/>
                  <a:gd name="T7" fmla="*/ 0 h 19"/>
                </a:gdLst>
                <a:ahLst/>
                <a:cxnLst>
                  <a:cxn ang="0">
                    <a:pos x="T0" y="T1"/>
                  </a:cxn>
                  <a:cxn ang="0">
                    <a:pos x="T2" y="T3"/>
                  </a:cxn>
                  <a:cxn ang="0">
                    <a:pos x="T4" y="T5"/>
                  </a:cxn>
                  <a:cxn ang="0">
                    <a:pos x="T6" y="T7"/>
                  </a:cxn>
                </a:cxnLst>
                <a:rect l="0" t="0" r="r" b="b"/>
                <a:pathLst>
                  <a:path w="85" h="19">
                    <a:moveTo>
                      <a:pt x="85" y="19"/>
                    </a:moveTo>
                    <a:lnTo>
                      <a:pt x="52" y="19"/>
                    </a:lnTo>
                    <a:lnTo>
                      <a:pt x="42"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102" name="Freeform 368">
                <a:extLst>
                  <a:ext uri="{FF2B5EF4-FFF2-40B4-BE49-F238E27FC236}">
                    <a16:creationId xmlns:a16="http://schemas.microsoft.com/office/drawing/2014/main" id="{BD7179BE-D950-44AF-AF57-063F8813FF8F}"/>
                  </a:ext>
                </a:extLst>
              </p:cNvPr>
              <p:cNvSpPr>
                <a:spLocks/>
              </p:cNvSpPr>
              <p:nvPr/>
            </p:nvSpPr>
            <p:spPr bwMode="auto">
              <a:xfrm>
                <a:off x="8447088" y="5302251"/>
                <a:ext cx="346075" cy="104775"/>
              </a:xfrm>
              <a:custGeom>
                <a:avLst/>
                <a:gdLst>
                  <a:gd name="T0" fmla="*/ 92 w 92"/>
                  <a:gd name="T1" fmla="*/ 28 h 28"/>
                  <a:gd name="T2" fmla="*/ 0 w 92"/>
                  <a:gd name="T3" fmla="*/ 28 h 28"/>
                  <a:gd name="T4" fmla="*/ 0 w 92"/>
                  <a:gd name="T5" fmla="*/ 0 h 28"/>
                  <a:gd name="T6" fmla="*/ 30 w 92"/>
                  <a:gd name="T7" fmla="*/ 0 h 28"/>
                  <a:gd name="T8" fmla="*/ 30 w 92"/>
                  <a:gd name="T9" fmla="*/ 4 h 28"/>
                  <a:gd name="T10" fmla="*/ 38 w 92"/>
                  <a:gd name="T11" fmla="*/ 12 h 28"/>
                  <a:gd name="T12" fmla="*/ 56 w 92"/>
                  <a:gd name="T13" fmla="*/ 12 h 28"/>
                  <a:gd name="T14" fmla="*/ 64 w 92"/>
                  <a:gd name="T15" fmla="*/ 4 h 28"/>
                  <a:gd name="T16" fmla="*/ 64 w 92"/>
                  <a:gd name="T17" fmla="*/ 0 h 28"/>
                  <a:gd name="T18" fmla="*/ 92 w 92"/>
                  <a:gd name="T19" fmla="*/ 0 h 28"/>
                  <a:gd name="T20" fmla="*/ 92 w 92"/>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8">
                    <a:moveTo>
                      <a:pt x="92" y="28"/>
                    </a:moveTo>
                    <a:cubicBezTo>
                      <a:pt x="0" y="28"/>
                      <a:pt x="0" y="28"/>
                      <a:pt x="0" y="28"/>
                    </a:cubicBezTo>
                    <a:cubicBezTo>
                      <a:pt x="0" y="0"/>
                      <a:pt x="0" y="0"/>
                      <a:pt x="0" y="0"/>
                    </a:cubicBezTo>
                    <a:cubicBezTo>
                      <a:pt x="30" y="0"/>
                      <a:pt x="30" y="0"/>
                      <a:pt x="30" y="0"/>
                    </a:cubicBezTo>
                    <a:cubicBezTo>
                      <a:pt x="30" y="4"/>
                      <a:pt x="30" y="4"/>
                      <a:pt x="30" y="4"/>
                    </a:cubicBezTo>
                    <a:cubicBezTo>
                      <a:pt x="30" y="8"/>
                      <a:pt x="34" y="12"/>
                      <a:pt x="38" y="12"/>
                    </a:cubicBezTo>
                    <a:cubicBezTo>
                      <a:pt x="56" y="12"/>
                      <a:pt x="56" y="12"/>
                      <a:pt x="56" y="12"/>
                    </a:cubicBezTo>
                    <a:cubicBezTo>
                      <a:pt x="60" y="12"/>
                      <a:pt x="64" y="8"/>
                      <a:pt x="64" y="4"/>
                    </a:cubicBezTo>
                    <a:cubicBezTo>
                      <a:pt x="64" y="0"/>
                      <a:pt x="64" y="0"/>
                      <a:pt x="64" y="0"/>
                    </a:cubicBezTo>
                    <a:cubicBezTo>
                      <a:pt x="92" y="0"/>
                      <a:pt x="92" y="0"/>
                      <a:pt x="92" y="0"/>
                    </a:cubicBezTo>
                    <a:lnTo>
                      <a:pt x="92" y="28"/>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107" name="Freeform 369">
                <a:extLst>
                  <a:ext uri="{FF2B5EF4-FFF2-40B4-BE49-F238E27FC236}">
                    <a16:creationId xmlns:a16="http://schemas.microsoft.com/office/drawing/2014/main" id="{50349FE7-5316-41C3-AA23-D24B316E3256}"/>
                  </a:ext>
                </a:extLst>
              </p:cNvPr>
              <p:cNvSpPr>
                <a:spLocks/>
              </p:cNvSpPr>
              <p:nvPr/>
            </p:nvSpPr>
            <p:spPr bwMode="auto">
              <a:xfrm>
                <a:off x="8447088" y="5211763"/>
                <a:ext cx="76200" cy="90488"/>
              </a:xfrm>
              <a:custGeom>
                <a:avLst/>
                <a:gdLst>
                  <a:gd name="T0" fmla="*/ 0 w 48"/>
                  <a:gd name="T1" fmla="*/ 57 h 57"/>
                  <a:gd name="T2" fmla="*/ 33 w 48"/>
                  <a:gd name="T3" fmla="*/ 0 h 57"/>
                  <a:gd name="T4" fmla="*/ 48 w 48"/>
                  <a:gd name="T5" fmla="*/ 0 h 57"/>
                </a:gdLst>
                <a:ahLst/>
                <a:cxnLst>
                  <a:cxn ang="0">
                    <a:pos x="T0" y="T1"/>
                  </a:cxn>
                  <a:cxn ang="0">
                    <a:pos x="T2" y="T3"/>
                  </a:cxn>
                  <a:cxn ang="0">
                    <a:pos x="T4" y="T5"/>
                  </a:cxn>
                </a:cxnLst>
                <a:rect l="0" t="0" r="r" b="b"/>
                <a:pathLst>
                  <a:path w="48" h="57">
                    <a:moveTo>
                      <a:pt x="0" y="57"/>
                    </a:moveTo>
                    <a:lnTo>
                      <a:pt x="33" y="0"/>
                    </a:lnTo>
                    <a:lnTo>
                      <a:pt x="48"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sp>
            <p:nvSpPr>
              <p:cNvPr id="108" name="Freeform 370">
                <a:extLst>
                  <a:ext uri="{FF2B5EF4-FFF2-40B4-BE49-F238E27FC236}">
                    <a16:creationId xmlns:a16="http://schemas.microsoft.com/office/drawing/2014/main" id="{1523C818-1B43-4F4D-BB5E-A45FD2A3FEC7}"/>
                  </a:ext>
                </a:extLst>
              </p:cNvPr>
              <p:cNvSpPr>
                <a:spLocks/>
              </p:cNvSpPr>
              <p:nvPr/>
            </p:nvSpPr>
            <p:spPr bwMode="auto">
              <a:xfrm>
                <a:off x="8624765" y="5235209"/>
                <a:ext cx="74613" cy="90488"/>
              </a:xfrm>
              <a:custGeom>
                <a:avLst/>
                <a:gdLst>
                  <a:gd name="T0" fmla="*/ 0 w 47"/>
                  <a:gd name="T1" fmla="*/ 0 h 57"/>
                  <a:gd name="T2" fmla="*/ 14 w 47"/>
                  <a:gd name="T3" fmla="*/ 0 h 57"/>
                  <a:gd name="T4" fmla="*/ 47 w 47"/>
                  <a:gd name="T5" fmla="*/ 57 h 57"/>
                </a:gdLst>
                <a:ahLst/>
                <a:cxnLst>
                  <a:cxn ang="0">
                    <a:pos x="T0" y="T1"/>
                  </a:cxn>
                  <a:cxn ang="0">
                    <a:pos x="T2" y="T3"/>
                  </a:cxn>
                  <a:cxn ang="0">
                    <a:pos x="T4" y="T5"/>
                  </a:cxn>
                </a:cxnLst>
                <a:rect l="0" t="0" r="r" b="b"/>
                <a:pathLst>
                  <a:path w="47" h="57">
                    <a:moveTo>
                      <a:pt x="0" y="0"/>
                    </a:moveTo>
                    <a:lnTo>
                      <a:pt x="14" y="0"/>
                    </a:lnTo>
                    <a:lnTo>
                      <a:pt x="47" y="57"/>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000" b="1">
                  <a:latin typeface="Times New Roman"/>
                  <a:cs typeface="Times New Roman"/>
                </a:endParaRPr>
              </a:p>
            </p:txBody>
          </p:sp>
        </p:grpSp>
      </p:grpSp>
      <p:sp>
        <p:nvSpPr>
          <p:cNvPr id="118" name="Rectangle: Rounded Corners 117">
            <a:extLst>
              <a:ext uri="{FF2B5EF4-FFF2-40B4-BE49-F238E27FC236}">
                <a16:creationId xmlns:a16="http://schemas.microsoft.com/office/drawing/2014/main" id="{DB2B026D-ED89-452F-AAB4-AE7AFCFB3785}"/>
              </a:ext>
            </a:extLst>
          </p:cNvPr>
          <p:cNvSpPr/>
          <p:nvPr/>
        </p:nvSpPr>
        <p:spPr>
          <a:xfrm>
            <a:off x="3316374" y="3881684"/>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Times New Roman" panose="02020603050405020304" pitchFamily="18" charset="0"/>
                <a:cs typeface="Times New Roman" panose="02020603050405020304" pitchFamily="18" charset="0"/>
              </a:rPr>
              <a:t>Model approaches and results</a:t>
            </a:r>
          </a:p>
        </p:txBody>
      </p:sp>
      <p:sp>
        <p:nvSpPr>
          <p:cNvPr id="119" name="Rectangle: Rounded Corners 118">
            <a:extLst>
              <a:ext uri="{FF2B5EF4-FFF2-40B4-BE49-F238E27FC236}">
                <a16:creationId xmlns:a16="http://schemas.microsoft.com/office/drawing/2014/main" id="{ED8D41C9-DC69-493D-A28E-5169909410D3}"/>
              </a:ext>
            </a:extLst>
          </p:cNvPr>
          <p:cNvSpPr/>
          <p:nvPr/>
        </p:nvSpPr>
        <p:spPr>
          <a:xfrm>
            <a:off x="10863944" y="3881683"/>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sp>
        <p:nvSpPr>
          <p:cNvPr id="2" name="Rectangle: Rounded Corners 1">
            <a:extLst>
              <a:ext uri="{FF2B5EF4-FFF2-40B4-BE49-F238E27FC236}">
                <a16:creationId xmlns:a16="http://schemas.microsoft.com/office/drawing/2014/main" id="{9F705917-DB5B-4084-A6CB-68F3EBE56B1E}"/>
              </a:ext>
            </a:extLst>
          </p:cNvPr>
          <p:cNvSpPr/>
          <p:nvPr/>
        </p:nvSpPr>
        <p:spPr>
          <a:xfrm>
            <a:off x="667657" y="3786081"/>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pic>
        <p:nvPicPr>
          <p:cNvPr id="104" name="Picture 103">
            <a:extLst>
              <a:ext uri="{FF2B5EF4-FFF2-40B4-BE49-F238E27FC236}">
                <a16:creationId xmlns:a16="http://schemas.microsoft.com/office/drawing/2014/main" id="{B0C8F0B7-5C70-4F4B-B602-F49FD5F21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080" y="3998497"/>
            <a:ext cx="1374040" cy="414489"/>
          </a:xfrm>
          <a:prstGeom prst="rect">
            <a:avLst/>
          </a:prstGeom>
        </p:spPr>
      </p:pic>
      <p:sp>
        <p:nvSpPr>
          <p:cNvPr id="28" name="Rectangle: Rounded Corners 27">
            <a:extLst>
              <a:ext uri="{FF2B5EF4-FFF2-40B4-BE49-F238E27FC236}">
                <a16:creationId xmlns:a16="http://schemas.microsoft.com/office/drawing/2014/main" id="{A51E755A-C121-F0BA-7C5C-45A9B1C2EDD6}"/>
              </a:ext>
            </a:extLst>
          </p:cNvPr>
          <p:cNvSpPr/>
          <p:nvPr/>
        </p:nvSpPr>
        <p:spPr>
          <a:xfrm>
            <a:off x="3316373" y="5593252"/>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solidFill>
                <a:latin typeface="Times New Roman"/>
                <a:cs typeface="Times New Roman"/>
              </a:rPr>
              <a:t>New to Brand Reach and Optimal Bidding Strategy</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29" name="Rectangle: Rounded Corners 28">
            <a:extLst>
              <a:ext uri="{FF2B5EF4-FFF2-40B4-BE49-F238E27FC236}">
                <a16:creationId xmlns:a16="http://schemas.microsoft.com/office/drawing/2014/main" id="{47A02C4B-2C0F-7969-979D-3AD9CDC1830A}"/>
              </a:ext>
            </a:extLst>
          </p:cNvPr>
          <p:cNvSpPr/>
          <p:nvPr/>
        </p:nvSpPr>
        <p:spPr>
          <a:xfrm>
            <a:off x="10863943" y="5593252"/>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sp>
        <p:nvSpPr>
          <p:cNvPr id="30" name="Rectangle: Rounded Corners 29">
            <a:extLst>
              <a:ext uri="{FF2B5EF4-FFF2-40B4-BE49-F238E27FC236}">
                <a16:creationId xmlns:a16="http://schemas.microsoft.com/office/drawing/2014/main" id="{AD0744E4-CDB7-220C-9B75-85970B9AE432}"/>
              </a:ext>
            </a:extLst>
          </p:cNvPr>
          <p:cNvSpPr/>
          <p:nvPr/>
        </p:nvSpPr>
        <p:spPr>
          <a:xfrm>
            <a:off x="3292927" y="4807806"/>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1"/>
                </a:solidFill>
                <a:latin typeface="Times New Roman"/>
                <a:cs typeface="Times New Roman"/>
              </a:rPr>
              <a:t>Insights</a:t>
            </a:r>
            <a:endParaRPr lang="en-US" sz="2000" b="1">
              <a:solidFill>
                <a:schemeClr val="tx1"/>
              </a:solidFill>
              <a:latin typeface="Times New Roman" panose="02020603050405020304" pitchFamily="18" charset="0"/>
              <a:cs typeface="Times New Roman" panose="02020603050405020304" pitchFamily="18" charset="0"/>
            </a:endParaRPr>
          </a:p>
        </p:txBody>
      </p:sp>
      <p:sp>
        <p:nvSpPr>
          <p:cNvPr id="31" name="Rectangle: Rounded Corners 30">
            <a:extLst>
              <a:ext uri="{FF2B5EF4-FFF2-40B4-BE49-F238E27FC236}">
                <a16:creationId xmlns:a16="http://schemas.microsoft.com/office/drawing/2014/main" id="{10063D1B-E613-5A8D-13CC-C668D88AFBA9}"/>
              </a:ext>
            </a:extLst>
          </p:cNvPr>
          <p:cNvSpPr/>
          <p:nvPr/>
        </p:nvSpPr>
        <p:spPr>
          <a:xfrm>
            <a:off x="10863943" y="4807805"/>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sp>
        <p:nvSpPr>
          <p:cNvPr id="32" name="Rectangle: Rounded Corners 31">
            <a:extLst>
              <a:ext uri="{FF2B5EF4-FFF2-40B4-BE49-F238E27FC236}">
                <a16:creationId xmlns:a16="http://schemas.microsoft.com/office/drawing/2014/main" id="{C81AABD4-7751-8387-2768-7C81A5C47253}"/>
              </a:ext>
            </a:extLst>
          </p:cNvPr>
          <p:cNvSpPr/>
          <p:nvPr/>
        </p:nvSpPr>
        <p:spPr>
          <a:xfrm>
            <a:off x="10887389" y="2838328"/>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sp>
        <p:nvSpPr>
          <p:cNvPr id="33" name="Rectangle: Rounded Corners 32">
            <a:extLst>
              <a:ext uri="{FF2B5EF4-FFF2-40B4-BE49-F238E27FC236}">
                <a16:creationId xmlns:a16="http://schemas.microsoft.com/office/drawing/2014/main" id="{1B1F50B0-2814-40FC-C89E-EA82C6F598D0}"/>
              </a:ext>
            </a:extLst>
          </p:cNvPr>
          <p:cNvSpPr/>
          <p:nvPr/>
        </p:nvSpPr>
        <p:spPr>
          <a:xfrm>
            <a:off x="10887389" y="1712913"/>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sp>
        <p:nvSpPr>
          <p:cNvPr id="34" name="Rectangle: Rounded Corners 33">
            <a:extLst>
              <a:ext uri="{FF2B5EF4-FFF2-40B4-BE49-F238E27FC236}">
                <a16:creationId xmlns:a16="http://schemas.microsoft.com/office/drawing/2014/main" id="{AD7D1E1F-E30C-525D-F07A-A0C1C15ACB9E}"/>
              </a:ext>
            </a:extLst>
          </p:cNvPr>
          <p:cNvSpPr/>
          <p:nvPr/>
        </p:nvSpPr>
        <p:spPr>
          <a:xfrm>
            <a:off x="10863943" y="845405"/>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Times New Roman"/>
              <a:cs typeface="Times New Roman"/>
            </a:endParaRPr>
          </a:p>
        </p:txBody>
      </p:sp>
    </p:spTree>
    <p:extLst>
      <p:ext uri="{BB962C8B-B14F-4D97-AF65-F5344CB8AC3E}">
        <p14:creationId xmlns:p14="http://schemas.microsoft.com/office/powerpoint/2010/main" val="91190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9E893F-C5F1-25FB-E074-68545AD3AB95}"/>
              </a:ext>
            </a:extLst>
          </p:cNvPr>
          <p:cNvSpPr txBox="1"/>
          <p:nvPr/>
        </p:nvSpPr>
        <p:spPr>
          <a:xfrm>
            <a:off x="1035032" y="2827059"/>
            <a:ext cx="1012193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latin typeface="Times New Roman"/>
                <a:cs typeface="Segoe UI"/>
              </a:rPr>
              <a:t>OPTIMAL BIDDING</a:t>
            </a:r>
            <a:endParaRPr lang="en-US" sz="6600" b="1">
              <a:latin typeface="Times New Roman"/>
            </a:endParaRPr>
          </a:p>
        </p:txBody>
      </p:sp>
      <p:grpSp>
        <p:nvGrpSpPr>
          <p:cNvPr id="8" name="Group 7">
            <a:extLst>
              <a:ext uri="{FF2B5EF4-FFF2-40B4-BE49-F238E27FC236}">
                <a16:creationId xmlns:a16="http://schemas.microsoft.com/office/drawing/2014/main" id="{02D7C3E9-78CE-63A8-BC3C-6D7B0C44C0C5}"/>
              </a:ext>
            </a:extLst>
          </p:cNvPr>
          <p:cNvGrpSpPr/>
          <p:nvPr/>
        </p:nvGrpSpPr>
        <p:grpSpPr>
          <a:xfrm>
            <a:off x="569344" y="474923"/>
            <a:ext cx="2398144" cy="2352136"/>
            <a:chOff x="557842" y="522866"/>
            <a:chExt cx="2398144" cy="2352136"/>
          </a:xfrm>
        </p:grpSpPr>
        <p:cxnSp>
          <p:nvCxnSpPr>
            <p:cNvPr id="6" name="Straight Connector 5">
              <a:extLst>
                <a:ext uri="{FF2B5EF4-FFF2-40B4-BE49-F238E27FC236}">
                  <a16:creationId xmlns:a16="http://schemas.microsoft.com/office/drawing/2014/main" id="{607FCFA7-3262-F05A-8A37-FB4BA08FB29B}"/>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14448BBE-5987-68F2-A041-44BE8C1203AA}"/>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grpSp>
        <p:nvGrpSpPr>
          <p:cNvPr id="9" name="Group 8">
            <a:extLst>
              <a:ext uri="{FF2B5EF4-FFF2-40B4-BE49-F238E27FC236}">
                <a16:creationId xmlns:a16="http://schemas.microsoft.com/office/drawing/2014/main" id="{21EBA7B0-BC62-08F2-DA62-1BAEA7068BEF}"/>
              </a:ext>
            </a:extLst>
          </p:cNvPr>
          <p:cNvGrpSpPr/>
          <p:nvPr/>
        </p:nvGrpSpPr>
        <p:grpSpPr>
          <a:xfrm rot="10800000">
            <a:off x="9238891" y="4097078"/>
            <a:ext cx="2398144" cy="2352136"/>
            <a:chOff x="557842" y="522866"/>
            <a:chExt cx="2398144" cy="2352136"/>
          </a:xfrm>
        </p:grpSpPr>
        <p:cxnSp>
          <p:nvCxnSpPr>
            <p:cNvPr id="10" name="Straight Connector 9">
              <a:extLst>
                <a:ext uri="{FF2B5EF4-FFF2-40B4-BE49-F238E27FC236}">
                  <a16:creationId xmlns:a16="http://schemas.microsoft.com/office/drawing/2014/main" id="{C75220C4-1D7D-6B89-8755-B1B765D78002}"/>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939F4F5-0F21-7822-FA62-3B22E324576B}"/>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3945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841035" y="475382"/>
            <a:ext cx="10509929" cy="624790"/>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4000">
                <a:latin typeface="Times New Roman"/>
                <a:cs typeface="Times New Roman"/>
              </a:rPr>
              <a:t>Optimal Bidding Strategy: Approach</a:t>
            </a:r>
            <a:endParaRPr lang="en-ID" sz="4000">
              <a:latin typeface="Times New Roman"/>
              <a:cs typeface="Times New Roman"/>
            </a:endParaRPr>
          </a:p>
        </p:txBody>
      </p:sp>
      <p:sp>
        <p:nvSpPr>
          <p:cNvPr id="21" name="Oval 20">
            <a:extLst>
              <a:ext uri="{FF2B5EF4-FFF2-40B4-BE49-F238E27FC236}">
                <a16:creationId xmlns:a16="http://schemas.microsoft.com/office/drawing/2014/main" id="{741DCA47-7323-44BF-8EA8-EB07C901B22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21</a:t>
            </a:fld>
            <a:endParaRPr lang="en-ID" sz="1050">
              <a:solidFill>
                <a:schemeClr val="bg1"/>
              </a:solidFill>
            </a:endParaRPr>
          </a:p>
        </p:txBody>
      </p:sp>
      <p:sp>
        <p:nvSpPr>
          <p:cNvPr id="2" name="TextBox 1">
            <a:extLst>
              <a:ext uri="{FF2B5EF4-FFF2-40B4-BE49-F238E27FC236}">
                <a16:creationId xmlns:a16="http://schemas.microsoft.com/office/drawing/2014/main" id="{02916730-44B8-0023-1A5A-1D03E2366342}"/>
              </a:ext>
            </a:extLst>
          </p:cNvPr>
          <p:cNvSpPr txBox="1"/>
          <p:nvPr/>
        </p:nvSpPr>
        <p:spPr>
          <a:xfrm>
            <a:off x="668797" y="1512665"/>
            <a:ext cx="11194472"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D0D0D"/>
                </a:solidFill>
                <a:latin typeface="Times New Roman"/>
                <a:cs typeface="Segoe UI"/>
              </a:rPr>
              <a:t>Objective:- </a:t>
            </a:r>
            <a:r>
              <a:rPr lang="en-US" sz="2800">
                <a:latin typeface="Times New Roman"/>
                <a:cs typeface="Segoe UI"/>
              </a:rPr>
              <a:t>​</a:t>
            </a:r>
          </a:p>
          <a:p>
            <a:pPr marL="342900" indent="-342900">
              <a:buFont typeface="Arial,Sans-Serif"/>
              <a:buChar char="•"/>
            </a:pPr>
            <a:r>
              <a:rPr lang="en-US" sz="2400">
                <a:solidFill>
                  <a:srgbClr val="0D0D0D"/>
                </a:solidFill>
                <a:latin typeface="Times New Roman"/>
                <a:cs typeface="Arial"/>
              </a:rPr>
              <a:t>Predicting features for optimal bidding through maximum impressions with</a:t>
            </a:r>
            <a:r>
              <a:rPr lang="en-US" sz="2400">
                <a:latin typeface="Times New Roman"/>
                <a:cs typeface="Segoe UI"/>
              </a:rPr>
              <a:t> at least one click.</a:t>
            </a:r>
          </a:p>
          <a:p>
            <a:pPr marL="342900" indent="-342900">
              <a:buFont typeface="Arial,Sans-Serif"/>
              <a:buChar char="•"/>
            </a:pPr>
            <a:r>
              <a:rPr lang="en-US" sz="2400">
                <a:solidFill>
                  <a:srgbClr val="000000"/>
                </a:solidFill>
                <a:latin typeface="Times New Roman"/>
                <a:cs typeface="Segoe UI"/>
              </a:rPr>
              <a:t>Increased bidding on a combination of these top features based on importance and applied on Adjusted Cost to see difference</a:t>
            </a:r>
          </a:p>
          <a:p>
            <a:pPr marL="342900" indent="-342900">
              <a:buFont typeface="Arial,Sans-Serif"/>
              <a:buChar char="•"/>
            </a:pPr>
            <a:endParaRPr lang="en-US" sz="2000">
              <a:solidFill>
                <a:srgbClr val="000000"/>
              </a:solidFill>
              <a:latin typeface="Times New Roman"/>
              <a:cs typeface="Segoe UI"/>
            </a:endParaRPr>
          </a:p>
          <a:p>
            <a:endParaRPr lang="en-US" sz="2800">
              <a:latin typeface="Times New Roman"/>
              <a:cs typeface="Segoe UI"/>
            </a:endParaRPr>
          </a:p>
          <a:p>
            <a:r>
              <a:rPr lang="en-US" sz="2800">
                <a:latin typeface="Times New Roman"/>
                <a:cs typeface="Segoe UI"/>
              </a:rPr>
              <a:t>​</a:t>
            </a:r>
          </a:p>
          <a:p>
            <a:endParaRPr lang="en-US" sz="2800">
              <a:solidFill>
                <a:srgbClr val="000000"/>
              </a:solidFill>
              <a:latin typeface="Times New Roman"/>
              <a:cs typeface="Segoe UI"/>
            </a:endParaRPr>
          </a:p>
        </p:txBody>
      </p:sp>
      <p:graphicFrame>
        <p:nvGraphicFramePr>
          <p:cNvPr id="4" name="Table 3">
            <a:extLst>
              <a:ext uri="{FF2B5EF4-FFF2-40B4-BE49-F238E27FC236}">
                <a16:creationId xmlns:a16="http://schemas.microsoft.com/office/drawing/2014/main" id="{3166779A-F281-4712-5058-FCEAE6A7C14D}"/>
              </a:ext>
            </a:extLst>
          </p:cNvPr>
          <p:cNvGraphicFramePr>
            <a:graphicFrameLocks noGrp="1"/>
          </p:cNvGraphicFramePr>
          <p:nvPr>
            <p:extLst>
              <p:ext uri="{D42A27DB-BD31-4B8C-83A1-F6EECF244321}">
                <p14:modId xmlns:p14="http://schemas.microsoft.com/office/powerpoint/2010/main" val="3033137340"/>
              </p:ext>
            </p:extLst>
          </p:nvPr>
        </p:nvGraphicFramePr>
        <p:xfrm>
          <a:off x="841075" y="3860320"/>
          <a:ext cx="10136112" cy="2645433"/>
        </p:xfrm>
        <a:graphic>
          <a:graphicData uri="http://schemas.openxmlformats.org/drawingml/2006/table">
            <a:tbl>
              <a:tblPr firstRow="1" bandRow="1">
                <a:tableStyleId>{2D5ABB26-0587-4C30-8999-92F81FD0307C}</a:tableStyleId>
              </a:tblPr>
              <a:tblGrid>
                <a:gridCol w="4643886">
                  <a:extLst>
                    <a:ext uri="{9D8B030D-6E8A-4147-A177-3AD203B41FA5}">
                      <a16:colId xmlns:a16="http://schemas.microsoft.com/office/drawing/2014/main" val="2366087181"/>
                    </a:ext>
                  </a:extLst>
                </a:gridCol>
                <a:gridCol w="5492226">
                  <a:extLst>
                    <a:ext uri="{9D8B030D-6E8A-4147-A177-3AD203B41FA5}">
                      <a16:colId xmlns:a16="http://schemas.microsoft.com/office/drawing/2014/main" val="367642192"/>
                    </a:ext>
                  </a:extLst>
                </a:gridCol>
              </a:tblGrid>
              <a:tr h="2645433">
                <a:tc>
                  <a:txBody>
                    <a:bodyPr/>
                    <a:lstStyle/>
                    <a:p>
                      <a:pPr marL="342900" marR="0" lvl="0" indent="-342900" algn="l">
                        <a:lnSpc>
                          <a:spcPct val="100000"/>
                        </a:lnSpc>
                        <a:spcBef>
                          <a:spcPts val="0"/>
                        </a:spcBef>
                        <a:spcAft>
                          <a:spcPts val="0"/>
                        </a:spcAft>
                        <a:buClr>
                          <a:srgbClr val="000000"/>
                        </a:buClr>
                        <a:buFont typeface="Arial"/>
                        <a:buChar char="•"/>
                      </a:pPr>
                      <a:r>
                        <a:rPr lang="en-US" sz="2000" b="1" i="0" u="none" strike="noStrike" noProof="0">
                          <a:solidFill>
                            <a:srgbClr val="0D0D0D"/>
                          </a:solidFill>
                          <a:latin typeface="Times New Roman"/>
                        </a:rPr>
                        <a:t>Model: Random Forest Regressor</a:t>
                      </a:r>
                    </a:p>
                    <a:p>
                      <a:pPr marL="342900" marR="0" lvl="0" indent="-342900" algn="l">
                        <a:lnSpc>
                          <a:spcPct val="100000"/>
                        </a:lnSpc>
                        <a:spcBef>
                          <a:spcPts val="0"/>
                        </a:spcBef>
                        <a:spcAft>
                          <a:spcPts val="0"/>
                        </a:spcAft>
                        <a:buClr>
                          <a:srgbClr val="000000"/>
                        </a:buClr>
                        <a:buFont typeface="Arial"/>
                        <a:buChar char="•"/>
                      </a:pPr>
                      <a:endParaRPr lang="en-US" sz="2000" b="1" i="0" u="none" strike="noStrike" noProof="0">
                        <a:solidFill>
                          <a:srgbClr val="0D0D0D"/>
                        </a:solidFill>
                        <a:latin typeface="Times New Roman"/>
                      </a:endParaRPr>
                    </a:p>
                    <a:p>
                      <a:pPr marL="342900" marR="0" lvl="0" indent="-342900" algn="l">
                        <a:lnSpc>
                          <a:spcPct val="100000"/>
                        </a:lnSpc>
                        <a:spcBef>
                          <a:spcPts val="0"/>
                        </a:spcBef>
                        <a:spcAft>
                          <a:spcPts val="0"/>
                        </a:spcAft>
                        <a:buClr>
                          <a:srgbClr val="000000"/>
                        </a:buClr>
                        <a:buFont typeface="Arial"/>
                        <a:buChar char="•"/>
                      </a:pPr>
                      <a:r>
                        <a:rPr lang="en-US" sz="2000" b="1" i="0" u="none" strike="noStrike" noProof="0">
                          <a:solidFill>
                            <a:srgbClr val="0D0D0D"/>
                          </a:solidFill>
                          <a:latin typeface="Times New Roman"/>
                        </a:rPr>
                        <a:t>Filter criteria</a:t>
                      </a:r>
                      <a:r>
                        <a:rPr lang="en-US" sz="2000" b="0" i="0" u="none" strike="noStrike" noProof="0">
                          <a:solidFill>
                            <a:srgbClr val="0D0D0D"/>
                          </a:solidFill>
                          <a:latin typeface="Times New Roman"/>
                        </a:rPr>
                        <a:t>: </a:t>
                      </a:r>
                      <a:r>
                        <a:rPr lang="en-US" sz="2000" b="0" i="0" u="none" strike="noStrike" noProof="0">
                          <a:solidFill>
                            <a:srgbClr val="000000"/>
                          </a:solidFill>
                          <a:latin typeface="Times New Roman"/>
                        </a:rPr>
                        <a:t>Click is &gt; 0</a:t>
                      </a:r>
                    </a:p>
                    <a:p>
                      <a:pPr marL="342900" marR="0" lvl="0" indent="-342900" algn="l">
                        <a:lnSpc>
                          <a:spcPct val="100000"/>
                        </a:lnSpc>
                        <a:spcBef>
                          <a:spcPts val="0"/>
                        </a:spcBef>
                        <a:spcAft>
                          <a:spcPts val="0"/>
                        </a:spcAft>
                        <a:buClr>
                          <a:srgbClr val="000000"/>
                        </a:buClr>
                        <a:buFont typeface="Arial"/>
                        <a:buChar char="•"/>
                      </a:pPr>
                      <a:r>
                        <a:rPr lang="en-US" sz="2000" b="1" i="0" u="none" strike="noStrike" noProof="0">
                          <a:solidFill>
                            <a:srgbClr val="0D0D0D"/>
                          </a:solidFill>
                          <a:latin typeface="Times New Roman"/>
                        </a:rPr>
                        <a:t>Target: </a:t>
                      </a:r>
                      <a:r>
                        <a:rPr lang="en-US" sz="2000" b="0" i="0" u="none" strike="noStrike" noProof="0">
                          <a:solidFill>
                            <a:srgbClr val="0D0D0D"/>
                          </a:solidFill>
                          <a:latin typeface="Times New Roman"/>
                        </a:rPr>
                        <a:t>Impressions</a:t>
                      </a:r>
                      <a:endParaRPr lang="en-US" sz="2000" b="0" i="0" u="none" strike="noStrike" noProof="0">
                        <a:solidFill>
                          <a:srgbClr val="000000"/>
                        </a:solidFill>
                        <a:latin typeface="Times New Roman"/>
                      </a:endParaRPr>
                    </a:p>
                    <a:p>
                      <a:pPr marL="342900" marR="0" lvl="0" indent="-342900" algn="l">
                        <a:lnSpc>
                          <a:spcPct val="100000"/>
                        </a:lnSpc>
                        <a:spcBef>
                          <a:spcPts val="0"/>
                        </a:spcBef>
                        <a:spcAft>
                          <a:spcPts val="0"/>
                        </a:spcAft>
                        <a:buClr>
                          <a:srgbClr val="000000"/>
                        </a:buClr>
                        <a:buFont typeface="Arial"/>
                        <a:buChar char="•"/>
                      </a:pPr>
                      <a:r>
                        <a:rPr lang="en-US" sz="2000" b="1" i="0" u="none" strike="noStrike" noProof="0">
                          <a:solidFill>
                            <a:srgbClr val="000000"/>
                          </a:solidFill>
                          <a:latin typeface="Times New Roman"/>
                        </a:rPr>
                        <a:t>Features: </a:t>
                      </a:r>
                      <a:r>
                        <a:rPr lang="en-US" sz="2000" b="1" i="0" u="none" strike="noStrike" noProof="0">
                          <a:solidFill>
                            <a:srgbClr val="0D0D0D"/>
                          </a:solidFill>
                          <a:latin typeface="Times New Roman"/>
                        </a:rPr>
                        <a:t> </a:t>
                      </a:r>
                      <a:r>
                        <a:rPr lang="en-US" sz="2000" b="0" i="0" u="none" strike="noStrike" noProof="0">
                          <a:solidFill>
                            <a:srgbClr val="0D0D0D"/>
                          </a:solidFill>
                          <a:latin typeface="Times New Roman"/>
                        </a:rPr>
                        <a:t>'Clicks', '</a:t>
                      </a:r>
                      <a:r>
                        <a:rPr lang="en-US" sz="2000" b="0" i="0" u="none" strike="noStrike" noProof="0" err="1">
                          <a:solidFill>
                            <a:srgbClr val="0D0D0D"/>
                          </a:solidFill>
                          <a:latin typeface="Times New Roman"/>
                        </a:rPr>
                        <a:t>targeting_secondary</a:t>
                      </a:r>
                      <a:r>
                        <a:rPr lang="en-US" sz="2000" b="0" i="0" u="none" strike="noStrike" noProof="0">
                          <a:solidFill>
                            <a:srgbClr val="0D0D0D"/>
                          </a:solidFill>
                          <a:latin typeface="Times New Roman"/>
                        </a:rPr>
                        <a:t>', '</a:t>
                      </a:r>
                      <a:r>
                        <a:rPr lang="en-US" sz="2000" b="0" i="0" u="none" strike="noStrike" noProof="0" err="1">
                          <a:solidFill>
                            <a:srgbClr val="0D0D0D"/>
                          </a:solidFill>
                          <a:latin typeface="Times New Roman"/>
                        </a:rPr>
                        <a:t>placement_slot</a:t>
                      </a:r>
                      <a:r>
                        <a:rPr lang="en-US" sz="2000" b="0" i="0" u="none" strike="noStrike" noProof="0">
                          <a:solidFill>
                            <a:srgbClr val="0D0D0D"/>
                          </a:solidFill>
                          <a:latin typeface="Times New Roman"/>
                        </a:rPr>
                        <a:t>', 'month', 'day'</a:t>
                      </a:r>
                      <a:endParaRPr lang="en-US" sz="2000" b="1">
                        <a:latin typeface="Times New Roman"/>
                        <a:cs typeface="Times New Roman"/>
                      </a:endParaRP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lumMod val="85000"/>
                      </a:schemeClr>
                    </a:solidFill>
                  </a:tcPr>
                </a:tc>
                <a:tc>
                  <a:txBody>
                    <a:bodyPr/>
                    <a:lstStyle/>
                    <a:p>
                      <a:pPr marL="0" lvl="0" indent="0" algn="ctr">
                        <a:buNone/>
                      </a:pPr>
                      <a:r>
                        <a:rPr lang="en-US" sz="2000" b="1" i="0" u="none" strike="noStrike" noProof="0">
                          <a:solidFill>
                            <a:srgbClr val="0D0D0D"/>
                          </a:solidFill>
                          <a:latin typeface="Times New Roman"/>
                          <a:cs typeface="Times New Roman"/>
                        </a:rPr>
                        <a:t>Results</a:t>
                      </a:r>
                      <a:r>
                        <a:rPr lang="en-US" sz="2000" b="0" i="0" u="none" strike="noStrike" noProof="0">
                          <a:solidFill>
                            <a:srgbClr val="0D0D0D"/>
                          </a:solidFill>
                          <a:latin typeface="Times New Roman"/>
                          <a:cs typeface="Times New Roman"/>
                        </a:rPr>
                        <a:t>:</a:t>
                      </a:r>
                      <a:endParaRPr lang="en-US"/>
                    </a:p>
                    <a:p>
                      <a:pPr marL="0" lvl="0" indent="0" algn="ctr">
                        <a:buNone/>
                      </a:pPr>
                      <a:endParaRPr lang="en-US" sz="2000" b="0" i="0" u="none" strike="noStrike" noProof="0">
                        <a:solidFill>
                          <a:srgbClr val="0D0D0D"/>
                        </a:solidFill>
                        <a:latin typeface="Times New Roman"/>
                        <a:cs typeface="Times New Roman"/>
                      </a:endParaRPr>
                    </a:p>
                    <a:p>
                      <a:pPr marL="0" lvl="0" indent="0" algn="ctr">
                        <a:buNone/>
                      </a:pPr>
                      <a:r>
                        <a:rPr lang="en-US" sz="2000" b="1" i="0" u="none" strike="noStrike" noProof="0">
                          <a:solidFill>
                            <a:srgbClr val="0D0D0D"/>
                          </a:solidFill>
                          <a:latin typeface="Times New Roman"/>
                          <a:cs typeface="Times New Roman"/>
                        </a:rPr>
                        <a:t>R-sq = 92.18 %</a:t>
                      </a:r>
                    </a:p>
                    <a:p>
                      <a:pPr marL="0" lvl="0" indent="0" algn="ctr">
                        <a:buNone/>
                      </a:pPr>
                      <a:r>
                        <a:rPr lang="en-US" sz="2000" b="1" i="0" u="none" strike="noStrike" noProof="0">
                          <a:solidFill>
                            <a:srgbClr val="0D0D0D"/>
                          </a:solidFill>
                          <a:latin typeface="Times New Roman"/>
                          <a:cs typeface="Times New Roman"/>
                        </a:rPr>
                        <a:t>MAE = 542.57</a:t>
                      </a:r>
                      <a:endParaRPr lang="en-US" sz="2000" b="1" i="0" u="none" strike="noStrike" kern="1200">
                        <a:solidFill>
                          <a:schemeClr val="tx1"/>
                        </a:solidFill>
                        <a:effectLst/>
                        <a:latin typeface="Times New Roman"/>
                        <a:ea typeface="+mn-ea"/>
                        <a:cs typeface="Times New Roman"/>
                      </a:endParaRPr>
                    </a:p>
                    <a:p>
                      <a:pPr marL="0" lvl="0" indent="0" algn="ctr">
                        <a:buNone/>
                      </a:pPr>
                      <a:r>
                        <a:rPr lang="en-US" sz="2000" b="1" i="0" u="none" strike="noStrike" noProof="0">
                          <a:solidFill>
                            <a:srgbClr val="0D0D0D"/>
                          </a:solidFill>
                          <a:latin typeface="Times New Roman"/>
                          <a:cs typeface="Times New Roman"/>
                        </a:rPr>
                        <a:t>MSE = </a:t>
                      </a:r>
                      <a:r>
                        <a:rPr lang="en-US" sz="2000" b="1" i="0" u="none" strike="noStrike" noProof="0">
                          <a:solidFill>
                            <a:srgbClr val="0D0D0D"/>
                          </a:solidFill>
                          <a:latin typeface="Times New Roman"/>
                        </a:rPr>
                        <a:t>174,221</a:t>
                      </a:r>
                      <a:endParaRPr lang="en-US" sz="2000" b="1" i="0" u="none" strike="noStrike" kern="1200">
                        <a:solidFill>
                          <a:schemeClr val="tx1"/>
                        </a:solidFill>
                        <a:effectLst/>
                        <a:latin typeface="Times New Roman"/>
                        <a:ea typeface="+mn-ea"/>
                        <a:cs typeface="Times New Roman"/>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lumMod val="85000"/>
                      </a:schemeClr>
                    </a:solidFill>
                  </a:tcPr>
                </a:tc>
                <a:extLst>
                  <a:ext uri="{0D108BD9-81ED-4DB2-BD59-A6C34878D82A}">
                    <a16:rowId xmlns:a16="http://schemas.microsoft.com/office/drawing/2014/main" val="1419100166"/>
                  </a:ext>
                </a:extLst>
              </a:tr>
            </a:tbl>
          </a:graphicData>
        </a:graphic>
      </p:graphicFrame>
      <p:cxnSp>
        <p:nvCxnSpPr>
          <p:cNvPr id="3" name="Straight Connector 2">
            <a:extLst>
              <a:ext uri="{FF2B5EF4-FFF2-40B4-BE49-F238E27FC236}">
                <a16:creationId xmlns:a16="http://schemas.microsoft.com/office/drawing/2014/main" id="{248E20AD-1341-06FD-BF6D-62CB0AD53CCD}"/>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918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64A2589B-4754-4601-9B15-3CE995EBE1B2}"/>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Slide Number Placeholder 3">
            <a:extLst>
              <a:ext uri="{FF2B5EF4-FFF2-40B4-BE49-F238E27FC236}">
                <a16:creationId xmlns:a16="http://schemas.microsoft.com/office/drawing/2014/main" id="{118090A9-C0D4-4381-98FD-04AB28DB2F8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22</a:t>
            </a:fld>
            <a:endParaRPr lang="en-ID" sz="1050">
              <a:solidFill>
                <a:schemeClr val="bg1"/>
              </a:solidFill>
            </a:endParaRPr>
          </a:p>
        </p:txBody>
      </p:sp>
      <p:pic>
        <p:nvPicPr>
          <p:cNvPr id="2" name="Content Placeholder 4" descr="A graph with different colored bars&#10;&#10;Description automatically generated">
            <a:extLst>
              <a:ext uri="{FF2B5EF4-FFF2-40B4-BE49-F238E27FC236}">
                <a16:creationId xmlns:a16="http://schemas.microsoft.com/office/drawing/2014/main" id="{67EEBB1C-7878-E339-4579-D298E2177813}"/>
              </a:ext>
            </a:extLst>
          </p:cNvPr>
          <p:cNvPicPr>
            <a:picLocks noChangeAspect="1"/>
          </p:cNvPicPr>
          <p:nvPr/>
        </p:nvPicPr>
        <p:blipFill>
          <a:blip r:embed="rId3"/>
          <a:stretch>
            <a:fillRect/>
          </a:stretch>
        </p:blipFill>
        <p:spPr>
          <a:xfrm>
            <a:off x="977904" y="1209621"/>
            <a:ext cx="9783611" cy="5312691"/>
          </a:xfrm>
          <a:prstGeom prst="rect">
            <a:avLst/>
          </a:prstGeom>
          <a:ln w="12700">
            <a:solidFill>
              <a:schemeClr val="tx1"/>
            </a:solidFill>
          </a:ln>
        </p:spPr>
      </p:pic>
      <p:cxnSp>
        <p:nvCxnSpPr>
          <p:cNvPr id="5" name="Straight Connector 4">
            <a:extLst>
              <a:ext uri="{FF2B5EF4-FFF2-40B4-BE49-F238E27FC236}">
                <a16:creationId xmlns:a16="http://schemas.microsoft.com/office/drawing/2014/main" id="{C097A884-A81F-734E-6A6B-AB15BF2F0F2D}"/>
              </a:ext>
            </a:extLst>
          </p:cNvPr>
          <p:cNvCxnSpPr>
            <a:cxnSpLocks/>
          </p:cNvCxnSpPr>
          <p:nvPr/>
        </p:nvCxnSpPr>
        <p:spPr>
          <a:xfrm>
            <a:off x="4274" y="61124"/>
            <a:ext cx="12187726" cy="30891"/>
          </a:xfrm>
          <a:prstGeom prst="line">
            <a:avLst/>
          </a:prstGeom>
          <a:ln w="190500"/>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DFB21EA5-C80F-DA61-416A-D619470F5411}"/>
              </a:ext>
            </a:extLst>
          </p:cNvPr>
          <p:cNvSpPr txBox="1"/>
          <p:nvPr/>
        </p:nvSpPr>
        <p:spPr>
          <a:xfrm>
            <a:off x="5117756" y="6528485"/>
            <a:ext cx="62916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Note: For detailed analysis consider checking the documentation in Appendix</a:t>
            </a:r>
          </a:p>
          <a:p>
            <a:pPr algn="l"/>
            <a:endParaRPr lang="en-US" sz="1400">
              <a:latin typeface="Times New Roman"/>
              <a:ea typeface="Calibri"/>
              <a:cs typeface="Calibri"/>
            </a:endParaRPr>
          </a:p>
        </p:txBody>
      </p:sp>
      <p:sp>
        <p:nvSpPr>
          <p:cNvPr id="6" name="TextBox 5">
            <a:extLst>
              <a:ext uri="{FF2B5EF4-FFF2-40B4-BE49-F238E27FC236}">
                <a16:creationId xmlns:a16="http://schemas.microsoft.com/office/drawing/2014/main" id="{67FA17E1-AFB8-685C-26D5-7B483C24A823}"/>
              </a:ext>
            </a:extLst>
          </p:cNvPr>
          <p:cNvSpPr txBox="1"/>
          <p:nvPr/>
        </p:nvSpPr>
        <p:spPr>
          <a:xfrm>
            <a:off x="2914135" y="339811"/>
            <a:ext cx="6476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ea typeface="Calibri"/>
                <a:cs typeface="Calibri"/>
              </a:rPr>
              <a:t>Features To Consider for Bidding</a:t>
            </a:r>
            <a:endParaRPr lang="en-US" sz="3600">
              <a:latin typeface="Times New Roman"/>
              <a:cs typeface="Times New Roman"/>
            </a:endParaRPr>
          </a:p>
        </p:txBody>
      </p:sp>
    </p:spTree>
    <p:extLst>
      <p:ext uri="{BB962C8B-B14F-4D97-AF65-F5344CB8AC3E}">
        <p14:creationId xmlns:p14="http://schemas.microsoft.com/office/powerpoint/2010/main" val="122877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64A2589B-4754-4601-9B15-3CE995EBE1B2}"/>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Slide Number Placeholder 3">
            <a:extLst>
              <a:ext uri="{FF2B5EF4-FFF2-40B4-BE49-F238E27FC236}">
                <a16:creationId xmlns:a16="http://schemas.microsoft.com/office/drawing/2014/main" id="{118090A9-C0D4-4381-98FD-04AB28DB2F8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23</a:t>
            </a:fld>
            <a:endParaRPr lang="en-ID" sz="1050">
              <a:solidFill>
                <a:schemeClr val="bg1"/>
              </a:solidFill>
            </a:endParaRPr>
          </a:p>
        </p:txBody>
      </p:sp>
      <p:sp>
        <p:nvSpPr>
          <p:cNvPr id="3" name="Title 1">
            <a:extLst>
              <a:ext uri="{FF2B5EF4-FFF2-40B4-BE49-F238E27FC236}">
                <a16:creationId xmlns:a16="http://schemas.microsoft.com/office/drawing/2014/main" id="{559B6F3E-ECDB-C287-5660-908423AF1EFD}"/>
              </a:ext>
            </a:extLst>
          </p:cNvPr>
          <p:cNvSpPr txBox="1">
            <a:spLocks/>
          </p:cNvSpPr>
          <p:nvPr/>
        </p:nvSpPr>
        <p:spPr>
          <a:xfrm>
            <a:off x="550624" y="365126"/>
            <a:ext cx="11090753" cy="513491"/>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3600">
                <a:latin typeface="Times New Roman"/>
                <a:cs typeface="Segoe UI"/>
              </a:rPr>
              <a:t>Bidding Strategy Implementation</a:t>
            </a:r>
            <a:endParaRPr lang="en-US" sz="3600">
              <a:latin typeface="Times New Roman"/>
            </a:endParaRPr>
          </a:p>
        </p:txBody>
      </p:sp>
      <p:pic>
        <p:nvPicPr>
          <p:cNvPr id="4" name="Picture 3">
            <a:extLst>
              <a:ext uri="{FF2B5EF4-FFF2-40B4-BE49-F238E27FC236}">
                <a16:creationId xmlns:a16="http://schemas.microsoft.com/office/drawing/2014/main" id="{95FCFF24-94FA-E0BB-8147-BCD071333DA5}"/>
              </a:ext>
            </a:extLst>
          </p:cNvPr>
          <p:cNvPicPr>
            <a:picLocks noChangeAspect="1"/>
          </p:cNvPicPr>
          <p:nvPr/>
        </p:nvPicPr>
        <p:blipFill>
          <a:blip r:embed="rId3"/>
          <a:stretch>
            <a:fillRect/>
          </a:stretch>
        </p:blipFill>
        <p:spPr>
          <a:xfrm>
            <a:off x="162980" y="1254057"/>
            <a:ext cx="8815160" cy="5413375"/>
          </a:xfrm>
          <a:prstGeom prst="rect">
            <a:avLst/>
          </a:prstGeom>
        </p:spPr>
      </p:pic>
      <p:sp>
        <p:nvSpPr>
          <p:cNvPr id="5" name="TextBox 15">
            <a:extLst>
              <a:ext uri="{FF2B5EF4-FFF2-40B4-BE49-F238E27FC236}">
                <a16:creationId xmlns:a16="http://schemas.microsoft.com/office/drawing/2014/main" id="{142AB98D-9DE9-9BBE-17F7-E143B78E38B6}"/>
              </a:ext>
            </a:extLst>
          </p:cNvPr>
          <p:cNvSpPr txBox="1"/>
          <p:nvPr/>
        </p:nvSpPr>
        <p:spPr>
          <a:xfrm>
            <a:off x="9226185" y="1987253"/>
            <a:ext cx="2568999" cy="3579659"/>
          </a:xfrm>
          <a:prstGeom prst="rect">
            <a:avLst/>
          </a:prstGeom>
        </p:spPr>
        <p:txBody>
          <a:bodyPr rot="0" spcFirstLastPara="0" vert="horz" lIns="91440" tIns="45720" rIns="91440" bIns="45720" numCol="1" spcCol="0" rtlCol="0" fromWordArt="0" anchor="t" anchorCtr="0" forceAA="0" compatLnSpc="1">
            <a:prstTxWarp prst="textNoShape">
              <a:avLst/>
            </a:prstTxWarp>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sz="1700" b="1"/>
              <a:t>Incrementing Adjusted Cost based on feature Importance:</a:t>
            </a:r>
            <a:endParaRPr lang="en-US" sz="1700"/>
          </a:p>
          <a:p>
            <a:pPr indent="-228600">
              <a:lnSpc>
                <a:spcPct val="90000"/>
              </a:lnSpc>
              <a:spcAft>
                <a:spcPts val="600"/>
              </a:spcAft>
              <a:buFont typeface="Arial" panose="020B0604020202020204" pitchFamily="34" charset="0"/>
              <a:buChar char="•"/>
            </a:pPr>
            <a:endParaRPr lang="en-US" sz="1700" b="1"/>
          </a:p>
          <a:p>
            <a:pPr marL="285750" indent="-228600">
              <a:lnSpc>
                <a:spcPct val="90000"/>
              </a:lnSpc>
              <a:spcAft>
                <a:spcPts val="600"/>
              </a:spcAft>
              <a:buFont typeface="Arial" panose="020B0604020202020204" pitchFamily="34" charset="0"/>
              <a:buChar char="•"/>
            </a:pPr>
            <a:r>
              <a:rPr lang="en-US" sz="1700" b="1"/>
              <a:t>Placement Slot</a:t>
            </a:r>
            <a:r>
              <a:rPr lang="en-US" sz="1700"/>
              <a:t>: +10% for offsite desktop</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a:t>Top 5 Categories</a:t>
            </a:r>
            <a:r>
              <a:rPr lang="en-US" sz="1700"/>
              <a:t>: </a:t>
            </a:r>
          </a:p>
          <a:p>
            <a:pPr>
              <a:lnSpc>
                <a:spcPct val="90000"/>
              </a:lnSpc>
              <a:spcAft>
                <a:spcPts val="600"/>
              </a:spcAft>
            </a:pPr>
            <a:r>
              <a:rPr lang="en-US" sz="1700"/>
              <a:t>      +5%, 4%, 3%, 2%, 1%</a:t>
            </a:r>
            <a:endParaRPr lang="en-US" sz="1700">
              <a:ea typeface="Calibri"/>
              <a:cs typeface="Calibri"/>
            </a:endParaRP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a:t>Month</a:t>
            </a:r>
            <a:r>
              <a:rPr lang="en-US" sz="1700"/>
              <a:t>: +5% for February</a:t>
            </a:r>
            <a:endParaRPr lang="en-US" sz="1700">
              <a:ea typeface="Calibri"/>
              <a:cs typeface="Calibri"/>
            </a:endParaRP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a:t>Day</a:t>
            </a:r>
            <a:r>
              <a:rPr lang="en-US" sz="1700"/>
              <a:t>: +5% for Sunday</a:t>
            </a:r>
            <a:endParaRPr lang="en-US" sz="1700">
              <a:ea typeface="Calibri"/>
              <a:cs typeface="Calibri"/>
            </a:endParaRPr>
          </a:p>
        </p:txBody>
      </p:sp>
      <p:cxnSp>
        <p:nvCxnSpPr>
          <p:cNvPr id="6" name="Straight Connector 5">
            <a:extLst>
              <a:ext uri="{FF2B5EF4-FFF2-40B4-BE49-F238E27FC236}">
                <a16:creationId xmlns:a16="http://schemas.microsoft.com/office/drawing/2014/main" id="{74C8FA95-6D03-DC4A-CC4C-CD55F10A3905}"/>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95781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9E893F-C5F1-25FB-E074-68545AD3AB95}"/>
              </a:ext>
            </a:extLst>
          </p:cNvPr>
          <p:cNvSpPr txBox="1"/>
          <p:nvPr/>
        </p:nvSpPr>
        <p:spPr>
          <a:xfrm>
            <a:off x="1035032" y="2827059"/>
            <a:ext cx="10121935"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latin typeface="Times New Roman"/>
                <a:cs typeface="Segoe UI"/>
              </a:rPr>
              <a:t>Thank you!</a:t>
            </a:r>
            <a:endParaRPr lang="en-US" sz="6600" b="1">
              <a:latin typeface="Times New Roman"/>
              <a:cs typeface="Times New Roman"/>
            </a:endParaRPr>
          </a:p>
          <a:p>
            <a:pPr algn="ctr"/>
            <a:r>
              <a:rPr lang="en-US" sz="6600" b="1">
                <a:latin typeface="Times New Roman"/>
                <a:cs typeface="Segoe UI"/>
              </a:rPr>
              <a:t>Q &amp; A</a:t>
            </a:r>
            <a:endParaRPr lang="en-US" sz="6600" b="1">
              <a:latin typeface="Times New Roman"/>
              <a:cs typeface="Times New Roman"/>
            </a:endParaRPr>
          </a:p>
        </p:txBody>
      </p:sp>
      <p:grpSp>
        <p:nvGrpSpPr>
          <p:cNvPr id="8" name="Group 7">
            <a:extLst>
              <a:ext uri="{FF2B5EF4-FFF2-40B4-BE49-F238E27FC236}">
                <a16:creationId xmlns:a16="http://schemas.microsoft.com/office/drawing/2014/main" id="{02D7C3E9-78CE-63A8-BC3C-6D7B0C44C0C5}"/>
              </a:ext>
            </a:extLst>
          </p:cNvPr>
          <p:cNvGrpSpPr/>
          <p:nvPr/>
        </p:nvGrpSpPr>
        <p:grpSpPr>
          <a:xfrm>
            <a:off x="569344" y="474923"/>
            <a:ext cx="2398144" cy="2352136"/>
            <a:chOff x="557842" y="522866"/>
            <a:chExt cx="2398144" cy="2352136"/>
          </a:xfrm>
        </p:grpSpPr>
        <p:cxnSp>
          <p:nvCxnSpPr>
            <p:cNvPr id="6" name="Straight Connector 5">
              <a:extLst>
                <a:ext uri="{FF2B5EF4-FFF2-40B4-BE49-F238E27FC236}">
                  <a16:creationId xmlns:a16="http://schemas.microsoft.com/office/drawing/2014/main" id="{607FCFA7-3262-F05A-8A37-FB4BA08FB29B}"/>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14448BBE-5987-68F2-A041-44BE8C1203AA}"/>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grpSp>
        <p:nvGrpSpPr>
          <p:cNvPr id="9" name="Group 8">
            <a:extLst>
              <a:ext uri="{FF2B5EF4-FFF2-40B4-BE49-F238E27FC236}">
                <a16:creationId xmlns:a16="http://schemas.microsoft.com/office/drawing/2014/main" id="{21EBA7B0-BC62-08F2-DA62-1BAEA7068BEF}"/>
              </a:ext>
            </a:extLst>
          </p:cNvPr>
          <p:cNvGrpSpPr/>
          <p:nvPr/>
        </p:nvGrpSpPr>
        <p:grpSpPr>
          <a:xfrm rot="10800000">
            <a:off x="9238891" y="4097078"/>
            <a:ext cx="2398144" cy="2352136"/>
            <a:chOff x="557842" y="522866"/>
            <a:chExt cx="2398144" cy="2352136"/>
          </a:xfrm>
        </p:grpSpPr>
        <p:cxnSp>
          <p:nvCxnSpPr>
            <p:cNvPr id="10" name="Straight Connector 9">
              <a:extLst>
                <a:ext uri="{FF2B5EF4-FFF2-40B4-BE49-F238E27FC236}">
                  <a16:creationId xmlns:a16="http://schemas.microsoft.com/office/drawing/2014/main" id="{C75220C4-1D7D-6B89-8755-B1B765D78002}"/>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939F4F5-0F21-7822-FA62-3B22E324576B}"/>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9887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B60AB-B801-3FA8-2438-443AF7DFF6B6}"/>
              </a:ext>
            </a:extLst>
          </p:cNvPr>
          <p:cNvSpPr>
            <a:spLocks noGrp="1"/>
          </p:cNvSpPr>
          <p:nvPr>
            <p:ph type="title"/>
          </p:nvPr>
        </p:nvSpPr>
        <p:spPr>
          <a:xfrm>
            <a:off x="550622" y="365126"/>
            <a:ext cx="11090753" cy="874952"/>
          </a:xfrm>
        </p:spPr>
        <p:txBody>
          <a:bodyPr/>
          <a:lstStyle/>
          <a:p>
            <a:pPr algn="ctr"/>
            <a:r>
              <a:rPr lang="en-US">
                <a:latin typeface="Times New Roman" panose="02020603050405020304" pitchFamily="18" charset="0"/>
                <a:cs typeface="Times New Roman" panose="02020603050405020304" pitchFamily="18" charset="0"/>
              </a:rPr>
              <a:t>Appendix</a:t>
            </a:r>
          </a:p>
        </p:txBody>
      </p:sp>
      <p:sp>
        <p:nvSpPr>
          <p:cNvPr id="3" name="Content Placeholder 2">
            <a:extLst>
              <a:ext uri="{FF2B5EF4-FFF2-40B4-BE49-F238E27FC236}">
                <a16:creationId xmlns:a16="http://schemas.microsoft.com/office/drawing/2014/main" id="{BFADB88B-CD3F-8E0D-8731-5ADAF612E59A}"/>
              </a:ext>
            </a:extLst>
          </p:cNvPr>
          <p:cNvSpPr>
            <a:spLocks noGrp="1"/>
          </p:cNvSpPr>
          <p:nvPr>
            <p:ph idx="1"/>
          </p:nvPr>
        </p:nvSpPr>
        <p:spPr/>
        <p:txBody>
          <a:bodyPr vert="horz" lIns="91440" tIns="45720" rIns="91440" bIns="45720" rtlCol="0" anchor="t">
            <a:normAutofit/>
          </a:bodyPr>
          <a:lstStyle/>
          <a:p>
            <a:r>
              <a:rPr lang="en-US">
                <a:latin typeface="Times New Roman"/>
                <a:cs typeface="Times New Roman"/>
              </a:rPr>
              <a:t>Submitted document and code in Assignment to supplement this presentation.</a:t>
            </a: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r>
              <a:rPr lang="en-US">
                <a:latin typeface="Segoe UI"/>
                <a:cs typeface="Segoe UI"/>
                <a:hlinkClick r:id="rId2"/>
              </a:rPr>
              <a:t>Documentation link</a:t>
            </a:r>
            <a:endParaRPr lang="en-US">
              <a:latin typeface="Segoe UI"/>
              <a:cs typeface="Segoe UI"/>
            </a:endParaRPr>
          </a:p>
        </p:txBody>
      </p:sp>
      <p:cxnSp>
        <p:nvCxnSpPr>
          <p:cNvPr id="4" name="Straight Connector 3">
            <a:extLst>
              <a:ext uri="{FF2B5EF4-FFF2-40B4-BE49-F238E27FC236}">
                <a16:creationId xmlns:a16="http://schemas.microsoft.com/office/drawing/2014/main" id="{0CAEBED2-60F3-F944-56A2-82214A7A1D24}"/>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1437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64A2589B-4754-4601-9B15-3CE995EBE1B2}"/>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Slide Number Placeholder 3">
            <a:extLst>
              <a:ext uri="{FF2B5EF4-FFF2-40B4-BE49-F238E27FC236}">
                <a16:creationId xmlns:a16="http://schemas.microsoft.com/office/drawing/2014/main" id="{118090A9-C0D4-4381-98FD-04AB28DB2F8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3</a:t>
            </a:fld>
            <a:endParaRPr lang="en-ID" sz="1050">
              <a:solidFill>
                <a:schemeClr val="bg1"/>
              </a:solidFill>
            </a:endParaRPr>
          </a:p>
        </p:txBody>
      </p:sp>
      <p:sp>
        <p:nvSpPr>
          <p:cNvPr id="4" name="Title 1">
            <a:extLst>
              <a:ext uri="{FF2B5EF4-FFF2-40B4-BE49-F238E27FC236}">
                <a16:creationId xmlns:a16="http://schemas.microsoft.com/office/drawing/2014/main" id="{8084F3D5-4EA1-D25B-5E07-204894809256}"/>
              </a:ext>
            </a:extLst>
          </p:cNvPr>
          <p:cNvSpPr txBox="1">
            <a:spLocks/>
          </p:cNvSpPr>
          <p:nvPr/>
        </p:nvSpPr>
        <p:spPr>
          <a:xfrm>
            <a:off x="537239" y="188599"/>
            <a:ext cx="11090753" cy="8749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4000">
                <a:latin typeface="Times New Roman"/>
                <a:cs typeface="Times New Roman"/>
              </a:rPr>
              <a:t>Introduction </a:t>
            </a:r>
          </a:p>
        </p:txBody>
      </p:sp>
      <p:grpSp>
        <p:nvGrpSpPr>
          <p:cNvPr id="5" name="Group 4">
            <a:extLst>
              <a:ext uri="{FF2B5EF4-FFF2-40B4-BE49-F238E27FC236}">
                <a16:creationId xmlns:a16="http://schemas.microsoft.com/office/drawing/2014/main" id="{6ECE9582-A367-B53D-1D86-8EDD1839C2D5}"/>
              </a:ext>
            </a:extLst>
          </p:cNvPr>
          <p:cNvGrpSpPr/>
          <p:nvPr/>
        </p:nvGrpSpPr>
        <p:grpSpPr>
          <a:xfrm>
            <a:off x="374035" y="1242252"/>
            <a:ext cx="11086819" cy="3630169"/>
            <a:chOff x="317357" y="1947574"/>
            <a:chExt cx="11086819" cy="4238984"/>
          </a:xfrm>
        </p:grpSpPr>
        <p:sp>
          <p:nvSpPr>
            <p:cNvPr id="2" name="Rectangle: Diagonal Corners Rounded 1">
              <a:extLst>
                <a:ext uri="{FF2B5EF4-FFF2-40B4-BE49-F238E27FC236}">
                  <a16:creationId xmlns:a16="http://schemas.microsoft.com/office/drawing/2014/main" id="{DED406A3-6373-4D7A-9EBF-B1A3AEA1458D}"/>
                </a:ext>
              </a:extLst>
            </p:cNvPr>
            <p:cNvSpPr/>
            <p:nvPr/>
          </p:nvSpPr>
          <p:spPr>
            <a:xfrm rot="16200000" flipH="1">
              <a:off x="4543669" y="-1948393"/>
              <a:ext cx="2964540" cy="10756474"/>
            </a:xfrm>
            <a:prstGeom prst="round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07FBB12-74CC-481A-B1C5-906B405B8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57" y="5772069"/>
              <a:ext cx="1374040" cy="414489"/>
            </a:xfrm>
            <a:prstGeom prst="rect">
              <a:avLst/>
            </a:prstGeom>
          </p:spPr>
        </p:pic>
        <p:sp>
          <p:nvSpPr>
            <p:cNvPr id="3" name="TextBox 2">
              <a:extLst>
                <a:ext uri="{FF2B5EF4-FFF2-40B4-BE49-F238E27FC236}">
                  <a16:creationId xmlns:a16="http://schemas.microsoft.com/office/drawing/2014/main" id="{78CA542F-432C-A799-1C50-E5136C3EA7E2}"/>
                </a:ext>
              </a:extLst>
            </p:cNvPr>
            <p:cNvSpPr txBox="1"/>
            <p:nvPr/>
          </p:nvSpPr>
          <p:spPr>
            <a:xfrm>
              <a:off x="1632455" y="2631538"/>
              <a:ext cx="8712045" cy="1617272"/>
            </a:xfrm>
            <a:prstGeom prst="rect">
              <a:avLst/>
            </a:prstGeom>
            <a:noFill/>
          </p:spPr>
          <p:txBody>
            <a:bodyPr wrap="square" lIns="91440" tIns="45720" rIns="91440" bIns="45720" rtlCol="0" anchor="t">
              <a:spAutoFit/>
            </a:bodyPr>
            <a:lstStyle/>
            <a:p>
              <a:pPr algn="just"/>
              <a:r>
                <a:rPr lang="en-US" sz="2800">
                  <a:latin typeface="Times New Roman"/>
                  <a:cs typeface="Times New Roman"/>
                </a:rPr>
                <a:t>Developing audience targeting strategies that can significantly boost advertisers’ reach and engagement, leading to more effective and efficient marketing efforts.</a:t>
              </a:r>
            </a:p>
          </p:txBody>
        </p:sp>
      </p:grpSp>
      <p:pic>
        <p:nvPicPr>
          <p:cNvPr id="8" name="Graphic 7" descr="Open quotation mark with solid fill">
            <a:extLst>
              <a:ext uri="{FF2B5EF4-FFF2-40B4-BE49-F238E27FC236}">
                <a16:creationId xmlns:a16="http://schemas.microsoft.com/office/drawing/2014/main" id="{9BD0A460-3D62-4843-BD40-CFD9A88011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504" y="1108314"/>
            <a:ext cx="1119206" cy="1119206"/>
          </a:xfrm>
          <a:prstGeom prst="rect">
            <a:avLst/>
          </a:prstGeom>
        </p:spPr>
      </p:pic>
      <p:grpSp>
        <p:nvGrpSpPr>
          <p:cNvPr id="6" name="Group 5">
            <a:extLst>
              <a:ext uri="{FF2B5EF4-FFF2-40B4-BE49-F238E27FC236}">
                <a16:creationId xmlns:a16="http://schemas.microsoft.com/office/drawing/2014/main" id="{68A6F233-74B1-1CD8-9751-4120D6855E12}"/>
              </a:ext>
            </a:extLst>
          </p:cNvPr>
          <p:cNvGrpSpPr/>
          <p:nvPr/>
        </p:nvGrpSpPr>
        <p:grpSpPr>
          <a:xfrm>
            <a:off x="1963883" y="4122427"/>
            <a:ext cx="9127414" cy="2328410"/>
            <a:chOff x="647701" y="1947574"/>
            <a:chExt cx="10643048" cy="4136050"/>
          </a:xfrm>
        </p:grpSpPr>
        <p:sp>
          <p:nvSpPr>
            <p:cNvPr id="7" name="Rectangle: Diagonal Corners Rounded 6">
              <a:extLst>
                <a:ext uri="{FF2B5EF4-FFF2-40B4-BE49-F238E27FC236}">
                  <a16:creationId xmlns:a16="http://schemas.microsoft.com/office/drawing/2014/main" id="{4D81BD08-F44B-85EA-E3F1-D39AF29BB59C}"/>
                </a:ext>
              </a:extLst>
            </p:cNvPr>
            <p:cNvSpPr/>
            <p:nvPr/>
          </p:nvSpPr>
          <p:spPr>
            <a:xfrm rot="16200000" flipH="1">
              <a:off x="3901200" y="-1305925"/>
              <a:ext cx="4136050" cy="10643048"/>
            </a:xfrm>
            <a:prstGeom prst="round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1F74F2-53E3-887C-0135-3A9810CDC6C5}"/>
                </a:ext>
              </a:extLst>
            </p:cNvPr>
            <p:cNvSpPr txBox="1"/>
            <p:nvPr/>
          </p:nvSpPr>
          <p:spPr>
            <a:xfrm>
              <a:off x="1304984" y="2348112"/>
              <a:ext cx="9039516" cy="3334968"/>
            </a:xfrm>
            <a:prstGeom prst="rect">
              <a:avLst/>
            </a:prstGeom>
            <a:noFill/>
          </p:spPr>
          <p:txBody>
            <a:bodyPr wrap="square" lIns="91440" tIns="45720" rIns="91440" bIns="45720" rtlCol="0" anchor="t">
              <a:spAutoFit/>
            </a:bodyPr>
            <a:lstStyle/>
            <a:p>
              <a:pPr algn="ctr"/>
              <a:r>
                <a:rPr lang="en-US" sz="3200" b="1">
                  <a:latin typeface="Times New Roman"/>
                  <a:cs typeface="Times New Roman"/>
                </a:rPr>
                <a:t>Goal</a:t>
              </a:r>
              <a:endParaRPr lang="en-US" sz="3200" b="1">
                <a:latin typeface="Times New Roman" panose="02020603050405020304" pitchFamily="18" charset="0"/>
                <a:cs typeface="Times New Roman" panose="02020603050405020304" pitchFamily="18" charset="0"/>
              </a:endParaRPr>
            </a:p>
            <a:p>
              <a:pPr marL="457200" indent="-457200" algn="just">
                <a:buFont typeface="Arial"/>
                <a:buChar char="•"/>
              </a:pPr>
              <a:r>
                <a:rPr lang="en-US" sz="2800">
                  <a:latin typeface="Times New Roman"/>
                  <a:cs typeface="Times New Roman"/>
                </a:rPr>
                <a:t>Maximize Viewable Impressions and Clicks</a:t>
              </a:r>
              <a:endParaRPr lang="en-US" sz="2800">
                <a:latin typeface="Times New Roman" panose="02020603050405020304" pitchFamily="18" charset="0"/>
                <a:cs typeface="Times New Roman" panose="02020603050405020304" pitchFamily="18" charset="0"/>
              </a:endParaRPr>
            </a:p>
            <a:p>
              <a:pPr marL="457200" indent="-457200" algn="just">
                <a:buFont typeface="Arial"/>
                <a:buChar char="•"/>
              </a:pPr>
              <a:r>
                <a:rPr lang="en-US" sz="2800">
                  <a:latin typeface="Times New Roman"/>
                  <a:cs typeface="Times New Roman"/>
                </a:rPr>
                <a:t>Maximize New To Brand Reach</a:t>
              </a:r>
            </a:p>
            <a:p>
              <a:pPr marL="457200" indent="-457200" algn="just">
                <a:buFont typeface="Arial"/>
                <a:buChar char="•"/>
              </a:pPr>
              <a:r>
                <a:rPr lang="en-US" sz="2800">
                  <a:latin typeface="Times New Roman"/>
                  <a:cs typeface="Times New Roman"/>
                </a:rPr>
                <a:t>Optimal Bidding Strategy</a:t>
              </a:r>
              <a:endParaRPr lang="en-US" sz="2800">
                <a:latin typeface="Times New Roman" panose="02020603050405020304" pitchFamily="18" charset="0"/>
                <a:cs typeface="Times New Roman" panose="02020603050405020304" pitchFamily="18" charset="0"/>
              </a:endParaRPr>
            </a:p>
          </p:txBody>
        </p:sp>
      </p:grpSp>
      <p:cxnSp>
        <p:nvCxnSpPr>
          <p:cNvPr id="9" name="Straight Connector 8">
            <a:extLst>
              <a:ext uri="{FF2B5EF4-FFF2-40B4-BE49-F238E27FC236}">
                <a16:creationId xmlns:a16="http://schemas.microsoft.com/office/drawing/2014/main" id="{8DE693ED-1FB0-8E9B-ABFE-98FB42740034}"/>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16022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64A2589B-4754-4601-9B15-3CE995EBE1B2}"/>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Slide Number Placeholder 3">
            <a:extLst>
              <a:ext uri="{FF2B5EF4-FFF2-40B4-BE49-F238E27FC236}">
                <a16:creationId xmlns:a16="http://schemas.microsoft.com/office/drawing/2014/main" id="{118090A9-C0D4-4381-98FD-04AB28DB2F8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4</a:t>
            </a:fld>
            <a:endParaRPr lang="en-ID" sz="1050">
              <a:solidFill>
                <a:schemeClr val="bg1"/>
              </a:solidFill>
            </a:endParaRPr>
          </a:p>
        </p:txBody>
      </p:sp>
      <p:sp>
        <p:nvSpPr>
          <p:cNvPr id="9" name="Title 1">
            <a:extLst>
              <a:ext uri="{FF2B5EF4-FFF2-40B4-BE49-F238E27FC236}">
                <a16:creationId xmlns:a16="http://schemas.microsoft.com/office/drawing/2014/main" id="{2C513779-173E-F013-50A0-7F2F94905153}"/>
              </a:ext>
            </a:extLst>
          </p:cNvPr>
          <p:cNvSpPr txBox="1">
            <a:spLocks/>
          </p:cNvSpPr>
          <p:nvPr/>
        </p:nvSpPr>
        <p:spPr>
          <a:xfrm>
            <a:off x="841035" y="299191"/>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4000">
                <a:latin typeface="Times New Roman"/>
                <a:cs typeface="Times New Roman"/>
              </a:rPr>
              <a:t>Overall Recommendations</a:t>
            </a:r>
            <a:endParaRPr lang="en-ID" sz="4000">
              <a:latin typeface="Times New Roman"/>
              <a:cs typeface="Times New Roman"/>
            </a:endParaRPr>
          </a:p>
        </p:txBody>
      </p:sp>
      <p:sp>
        <p:nvSpPr>
          <p:cNvPr id="10" name="TextBox 9">
            <a:extLst>
              <a:ext uri="{FF2B5EF4-FFF2-40B4-BE49-F238E27FC236}">
                <a16:creationId xmlns:a16="http://schemas.microsoft.com/office/drawing/2014/main" id="{0BE45E8D-D30B-CFFA-B6D3-67E0C0A82C04}"/>
              </a:ext>
            </a:extLst>
          </p:cNvPr>
          <p:cNvSpPr txBox="1"/>
          <p:nvPr/>
        </p:nvSpPr>
        <p:spPr>
          <a:xfrm>
            <a:off x="533312" y="966848"/>
            <a:ext cx="10774294" cy="5586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Times New Roman"/>
                <a:ea typeface="Calibri"/>
                <a:cs typeface="Times New Roman"/>
              </a:rPr>
              <a:t>Prioritize Weekends &amp; Specific Months</a:t>
            </a:r>
            <a:endParaRPr lang="en-US"/>
          </a:p>
          <a:p>
            <a:pPr marL="800100" lvl="1" indent="-342900">
              <a:buFont typeface="Courier New"/>
              <a:buChar char="o"/>
            </a:pPr>
            <a:r>
              <a:rPr lang="en-US" sz="2000">
                <a:latin typeface="Times New Roman"/>
                <a:ea typeface="Calibri"/>
                <a:cs typeface="Times New Roman"/>
              </a:rPr>
              <a:t>Amongst Feb, Mar, Apr, May focus on advertising campaigns on weekends and during </a:t>
            </a:r>
            <a:r>
              <a:rPr lang="en-US" sz="2000">
                <a:solidFill>
                  <a:srgbClr val="7030A0"/>
                </a:solidFill>
                <a:latin typeface="Times New Roman"/>
                <a:ea typeface="Calibri"/>
                <a:cs typeface="Times New Roman"/>
              </a:rPr>
              <a:t>February </a:t>
            </a:r>
            <a:r>
              <a:rPr lang="en-US" sz="2000">
                <a:latin typeface="Times New Roman"/>
                <a:ea typeface="Calibri"/>
                <a:cs typeface="Times New Roman"/>
              </a:rPr>
              <a:t>and </a:t>
            </a:r>
            <a:r>
              <a:rPr lang="en-US" sz="2000">
                <a:solidFill>
                  <a:srgbClr val="7030A0"/>
                </a:solidFill>
                <a:latin typeface="Times New Roman"/>
                <a:ea typeface="Calibri"/>
                <a:cs typeface="Times New Roman"/>
              </a:rPr>
              <a:t>March </a:t>
            </a:r>
          </a:p>
          <a:p>
            <a:pPr marL="800100" lvl="1" indent="-342900">
              <a:buFont typeface="Courier New"/>
              <a:buChar char="o"/>
            </a:pPr>
            <a:endParaRPr lang="en-US" sz="2000">
              <a:latin typeface="Times New Roman"/>
              <a:ea typeface="Calibri"/>
              <a:cs typeface="Times New Roman"/>
            </a:endParaRPr>
          </a:p>
          <a:p>
            <a:pPr marL="285750" indent="-285750">
              <a:buFont typeface="Arial,Sans-Serif"/>
              <a:buChar char="•"/>
            </a:pPr>
            <a:r>
              <a:rPr lang="en-US" sz="2000" b="1">
                <a:latin typeface="Times New Roman"/>
                <a:ea typeface="Calibri"/>
                <a:cs typeface="Times New Roman"/>
              </a:rPr>
              <a:t>Refine Audience Targeting for maximum Reach</a:t>
            </a:r>
          </a:p>
          <a:p>
            <a:pPr marL="742950" lvl="1" indent="-285750">
              <a:buFont typeface="Courier New"/>
              <a:buChar char="o"/>
            </a:pPr>
            <a:r>
              <a:rPr lang="en-US" sz="2000">
                <a:latin typeface="Times New Roman"/>
                <a:ea typeface="+mn-lt"/>
                <a:cs typeface="Calibri"/>
              </a:rPr>
              <a:t>Categories : </a:t>
            </a:r>
            <a:r>
              <a:rPr lang="en-US" sz="2000">
                <a:solidFill>
                  <a:schemeClr val="accent1"/>
                </a:solidFill>
                <a:latin typeface="Times New Roman"/>
                <a:ea typeface="+mn-lt"/>
                <a:cs typeface="Calibri"/>
              </a:rPr>
              <a:t>Women's</a:t>
            </a:r>
            <a:r>
              <a:rPr lang="en-US" sz="2000">
                <a:solidFill>
                  <a:schemeClr val="accent1"/>
                </a:solidFill>
                <a:latin typeface="Times New Roman"/>
                <a:ea typeface="+mn-lt"/>
                <a:cs typeface="+mn-lt"/>
              </a:rPr>
              <a:t> Running Shoes, Foundation Makeup, Sheet and Pillowcase Sets</a:t>
            </a:r>
            <a:endParaRPr lang="en-US" sz="2000" b="1">
              <a:solidFill>
                <a:schemeClr val="accent1"/>
              </a:solidFill>
              <a:latin typeface="Times New Roman"/>
              <a:ea typeface="+mn-lt"/>
              <a:cs typeface="Times New Roman"/>
            </a:endParaRPr>
          </a:p>
          <a:p>
            <a:pPr marL="742950" lvl="1" indent="-285750">
              <a:buFont typeface="Courier New"/>
              <a:buChar char="o"/>
            </a:pPr>
            <a:r>
              <a:rPr lang="en-US" sz="2000">
                <a:latin typeface="Times New Roman"/>
                <a:ea typeface="+mn-lt"/>
                <a:cs typeface="+mn-lt"/>
              </a:rPr>
              <a:t>Slots: </a:t>
            </a:r>
            <a:r>
              <a:rPr lang="en-US" sz="2000">
                <a:solidFill>
                  <a:schemeClr val="accent2">
                    <a:lumMod val="75000"/>
                  </a:schemeClr>
                </a:solidFill>
                <a:latin typeface="Times New Roman"/>
                <a:ea typeface="+mn-lt"/>
                <a:cs typeface="+mn-lt"/>
              </a:rPr>
              <a:t>Desktop and mobile app.</a:t>
            </a:r>
            <a:br>
              <a:rPr lang="en-US" sz="2000" b="1">
                <a:latin typeface="Times New Roman"/>
                <a:ea typeface="Calibri"/>
                <a:cs typeface="Times New Roman"/>
              </a:rPr>
            </a:br>
            <a:r>
              <a:rPr lang="en-US" sz="1700">
                <a:latin typeface="Times New Roman"/>
                <a:ea typeface="Calibri"/>
                <a:cs typeface="Times New Roman"/>
              </a:rPr>
              <a:t>  </a:t>
            </a:r>
            <a:endParaRPr lang="en-US" sz="2000" b="1">
              <a:latin typeface="Times New Roman"/>
              <a:ea typeface="Calibri"/>
              <a:cs typeface="Times New Roman"/>
            </a:endParaRPr>
          </a:p>
          <a:p>
            <a:pPr marL="285750" indent="-285750">
              <a:buFont typeface="Arial,Sans-Serif"/>
              <a:buChar char="•"/>
            </a:pPr>
            <a:r>
              <a:rPr lang="en-US" sz="2000" b="1">
                <a:latin typeface="Times New Roman"/>
                <a:ea typeface="Calibri"/>
                <a:cs typeface="Times New Roman"/>
              </a:rPr>
              <a:t>Refine Audience Targeting for maximum NTB (New-to-Brand) Reach</a:t>
            </a:r>
            <a:endParaRPr lang="en-US"/>
          </a:p>
          <a:p>
            <a:pPr marL="742950" lvl="1" indent="-285750">
              <a:buFont typeface="Courier New"/>
              <a:buChar char="o"/>
            </a:pPr>
            <a:r>
              <a:rPr lang="en-US" sz="2000">
                <a:latin typeface="Times New Roman"/>
                <a:cs typeface="Times New Roman"/>
              </a:rPr>
              <a:t>Categories : </a:t>
            </a:r>
            <a:r>
              <a:rPr lang="en-US" sz="2000">
                <a:solidFill>
                  <a:schemeClr val="accent1"/>
                </a:solidFill>
                <a:latin typeface="Times New Roman"/>
                <a:cs typeface="Times New Roman"/>
              </a:rPr>
              <a:t>Women's Running Shoes, Foundation Makeup, and Sheet and Pillowcase</a:t>
            </a:r>
          </a:p>
          <a:p>
            <a:pPr marL="742950" lvl="1" indent="-285750">
              <a:buFont typeface="Courier New"/>
              <a:buChar char="o"/>
            </a:pPr>
            <a:r>
              <a:rPr lang="en-US" sz="2000">
                <a:latin typeface="Times New Roman"/>
                <a:cs typeface="Times New Roman"/>
              </a:rPr>
              <a:t>Slots : </a:t>
            </a:r>
            <a:r>
              <a:rPr lang="en-US" sz="2000" err="1">
                <a:solidFill>
                  <a:schemeClr val="accent2">
                    <a:lumMod val="75000"/>
                  </a:schemeClr>
                </a:solidFill>
                <a:latin typeface="Times New Roman"/>
                <a:cs typeface="Times New Roman"/>
              </a:rPr>
              <a:t>Mobileapp</a:t>
            </a:r>
            <a:r>
              <a:rPr lang="en-US" sz="2000">
                <a:solidFill>
                  <a:schemeClr val="accent2">
                    <a:lumMod val="75000"/>
                  </a:schemeClr>
                </a:solidFill>
                <a:latin typeface="Times New Roman"/>
                <a:cs typeface="Times New Roman"/>
              </a:rPr>
              <a:t> / </a:t>
            </a:r>
            <a:r>
              <a:rPr lang="en-US" sz="2000" err="1">
                <a:solidFill>
                  <a:schemeClr val="accent2">
                    <a:lumMod val="75000"/>
                  </a:schemeClr>
                </a:solidFill>
                <a:latin typeface="Times New Roman"/>
                <a:cs typeface="Times New Roman"/>
              </a:rPr>
              <a:t>Mobileweb</a:t>
            </a:r>
            <a:endParaRPr lang="en-US" sz="2000" b="1" err="1">
              <a:solidFill>
                <a:schemeClr val="accent2">
                  <a:lumMod val="75000"/>
                </a:schemeClr>
              </a:solidFill>
              <a:latin typeface="Times New Roman"/>
              <a:cs typeface="Times New Roman"/>
            </a:endParaRPr>
          </a:p>
          <a:p>
            <a:pPr marL="742950" lvl="1" indent="-285750">
              <a:buFont typeface="Courier New"/>
              <a:buChar char="o"/>
            </a:pPr>
            <a:endParaRPr lang="en-US" sz="2000" b="1">
              <a:latin typeface="Times New Roman"/>
              <a:ea typeface="Calibri"/>
              <a:cs typeface="Times New Roman"/>
            </a:endParaRPr>
          </a:p>
          <a:p>
            <a:pPr marL="285750" indent="-285750">
              <a:buFont typeface="Arial,Sans-Serif"/>
              <a:buChar char="•"/>
            </a:pPr>
            <a:r>
              <a:rPr lang="en-US" sz="2000" b="1">
                <a:latin typeface="Times New Roman"/>
                <a:ea typeface="Calibri"/>
                <a:cs typeface="Times New Roman"/>
              </a:rPr>
              <a:t>Monitor &amp; Adapt (monitor campaign performance) </a:t>
            </a:r>
            <a:r>
              <a:rPr lang="en-US" sz="2000">
                <a:latin typeface="Times New Roman"/>
                <a:ea typeface="Calibri"/>
                <a:cs typeface="Times New Roman"/>
              </a:rPr>
              <a:t>for any changes in future.</a:t>
            </a:r>
            <a:endParaRPr lang="en-US" sz="2000">
              <a:latin typeface="Times New Roman"/>
              <a:cs typeface="Times New Roman"/>
            </a:endParaRPr>
          </a:p>
          <a:p>
            <a:endParaRPr lang="en-US" sz="2000" b="1">
              <a:latin typeface="Times New Roman"/>
              <a:cs typeface="Times New Roman"/>
            </a:endParaRPr>
          </a:p>
          <a:p>
            <a:pPr marL="285750" indent="-285750">
              <a:buFont typeface="Arial,Sans-Serif"/>
              <a:buChar char="•"/>
            </a:pPr>
            <a:r>
              <a:rPr lang="en-US" sz="2000" b="1">
                <a:latin typeface="Times New Roman"/>
                <a:cs typeface="Times New Roman"/>
              </a:rPr>
              <a:t>Limitations</a:t>
            </a:r>
            <a:endParaRPr lang="en-US" b="1">
              <a:latin typeface="Calibri" panose="020F0502020204030204"/>
              <a:cs typeface="Calibri" panose="020F0502020204030204"/>
            </a:endParaRPr>
          </a:p>
          <a:p>
            <a:pPr marL="742950" lvl="1" indent="-285750">
              <a:buFont typeface="Courier New"/>
              <a:buChar char="o"/>
            </a:pPr>
            <a:r>
              <a:rPr lang="en-US" sz="2000">
                <a:latin typeface="Times New Roman"/>
                <a:cs typeface="Times New Roman"/>
              </a:rPr>
              <a:t>There could be changes in optimal bidding and campaign performance based on external factors like economy, future target audience likings, future and historical data.</a:t>
            </a:r>
            <a:endParaRPr lang="en-US">
              <a:cs typeface="Calibri"/>
            </a:endParaRPr>
          </a:p>
          <a:p>
            <a:pPr marL="742950" lvl="1" indent="-285750">
              <a:buFont typeface="Courier New"/>
              <a:buChar char="o"/>
            </a:pPr>
            <a:endParaRPr lang="en-US" sz="2000">
              <a:latin typeface="Times New Roman"/>
              <a:ea typeface="Calibri"/>
              <a:cs typeface="Times New Roman"/>
            </a:endParaRPr>
          </a:p>
        </p:txBody>
      </p:sp>
      <p:cxnSp>
        <p:nvCxnSpPr>
          <p:cNvPr id="12" name="Straight Connector 11">
            <a:extLst>
              <a:ext uri="{FF2B5EF4-FFF2-40B4-BE49-F238E27FC236}">
                <a16:creationId xmlns:a16="http://schemas.microsoft.com/office/drawing/2014/main" id="{741A2C92-0FBF-C591-CCC5-7EFE113D9C75}"/>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060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64A2589B-4754-4601-9B15-3CE995EBE1B2}"/>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Slide Number Placeholder 3">
            <a:extLst>
              <a:ext uri="{FF2B5EF4-FFF2-40B4-BE49-F238E27FC236}">
                <a16:creationId xmlns:a16="http://schemas.microsoft.com/office/drawing/2014/main" id="{118090A9-C0D4-4381-98FD-04AB28DB2F8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5</a:t>
            </a:fld>
            <a:endParaRPr lang="en-ID" sz="1050">
              <a:solidFill>
                <a:schemeClr val="bg1"/>
              </a:solidFill>
            </a:endParaRPr>
          </a:p>
        </p:txBody>
      </p:sp>
      <p:sp>
        <p:nvSpPr>
          <p:cNvPr id="9" name="Title 1">
            <a:extLst>
              <a:ext uri="{FF2B5EF4-FFF2-40B4-BE49-F238E27FC236}">
                <a16:creationId xmlns:a16="http://schemas.microsoft.com/office/drawing/2014/main" id="{2C513779-173E-F013-50A0-7F2F94905153}"/>
              </a:ext>
            </a:extLst>
          </p:cNvPr>
          <p:cNvSpPr txBox="1">
            <a:spLocks/>
          </p:cNvSpPr>
          <p:nvPr/>
        </p:nvSpPr>
        <p:spPr>
          <a:xfrm>
            <a:off x="841035"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4000">
                <a:latin typeface="Times New Roman"/>
                <a:cs typeface="Times New Roman"/>
              </a:rPr>
              <a:t>Data cleaning And Profiling</a:t>
            </a:r>
            <a:endParaRPr lang="en-ID" sz="4000">
              <a:latin typeface="Times New Roman"/>
              <a:cs typeface="Times New Roman"/>
            </a:endParaRPr>
          </a:p>
        </p:txBody>
      </p:sp>
      <p:sp>
        <p:nvSpPr>
          <p:cNvPr id="10" name="TextBox 9">
            <a:extLst>
              <a:ext uri="{FF2B5EF4-FFF2-40B4-BE49-F238E27FC236}">
                <a16:creationId xmlns:a16="http://schemas.microsoft.com/office/drawing/2014/main" id="{0BE45E8D-D30B-CFFA-B6D3-67E0C0A82C04}"/>
              </a:ext>
            </a:extLst>
          </p:cNvPr>
          <p:cNvSpPr txBox="1"/>
          <p:nvPr/>
        </p:nvSpPr>
        <p:spPr>
          <a:xfrm>
            <a:off x="546128" y="1429453"/>
            <a:ext cx="1085535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2800" b="1" i="0">
                <a:solidFill>
                  <a:srgbClr val="0D0D0D"/>
                </a:solidFill>
                <a:effectLst/>
                <a:highlight>
                  <a:srgbClr val="FFFFFF"/>
                </a:highlight>
                <a:latin typeface="Times New Roman"/>
                <a:ea typeface="+mn-lt"/>
                <a:cs typeface="Times New Roman"/>
              </a:rPr>
              <a:t>Dataset Integration</a:t>
            </a:r>
            <a:r>
              <a:rPr lang="en-US" sz="2800" b="0" i="0">
                <a:solidFill>
                  <a:srgbClr val="0D0D0D"/>
                </a:solidFill>
                <a:effectLst/>
                <a:highlight>
                  <a:srgbClr val="FFFFFF"/>
                </a:highlight>
                <a:latin typeface="Times New Roman"/>
                <a:ea typeface="+mn-lt"/>
                <a:cs typeface="Times New Roman"/>
              </a:rPr>
              <a:t>: Merged datasets</a:t>
            </a:r>
            <a:r>
              <a:rPr lang="en-US" sz="2800">
                <a:solidFill>
                  <a:srgbClr val="0D0D0D"/>
                </a:solidFill>
                <a:highlight>
                  <a:srgbClr val="FFFFFF"/>
                </a:highlight>
                <a:latin typeface="Times New Roman"/>
                <a:ea typeface="+mn-lt"/>
                <a:cs typeface="Times New Roman"/>
              </a:rPr>
              <a:t>, removed duplicates by date</a:t>
            </a:r>
            <a:r>
              <a:rPr lang="en-US" sz="2800" b="0" i="0">
                <a:solidFill>
                  <a:srgbClr val="0D0D0D"/>
                </a:solidFill>
                <a:effectLst/>
                <a:highlight>
                  <a:srgbClr val="FFFFFF"/>
                </a:highlight>
                <a:latin typeface="Times New Roman"/>
                <a:ea typeface="+mn-lt"/>
                <a:cs typeface="Times New Roman"/>
              </a:rPr>
              <a:t>.</a:t>
            </a:r>
            <a:endParaRPr lang="en-US" sz="2800">
              <a:solidFill>
                <a:srgbClr val="0D0D0D"/>
              </a:solidFill>
              <a:highlight>
                <a:srgbClr val="FFFFFF"/>
              </a:highlight>
              <a:latin typeface="Times New Roman"/>
              <a:ea typeface="+mn-lt"/>
              <a:cs typeface="Times New Roman"/>
            </a:endParaRPr>
          </a:p>
          <a:p>
            <a:pPr marL="285750" indent="-285750" algn="just">
              <a:buFont typeface="Arial" panose="020B0604020202020204" pitchFamily="34" charset="0"/>
              <a:buChar char="•"/>
            </a:pPr>
            <a:endParaRPr lang="en-US" sz="2800">
              <a:solidFill>
                <a:srgbClr val="0D0D0D"/>
              </a:solidFill>
              <a:highlight>
                <a:srgbClr val="FFFFFF"/>
              </a:highlight>
              <a:latin typeface="Times New Roman"/>
              <a:ea typeface="+mn-lt"/>
              <a:cs typeface="Times New Roman"/>
            </a:endParaRPr>
          </a:p>
          <a:p>
            <a:pPr marL="285750" indent="-285750" algn="just">
              <a:buFont typeface="Arial" panose="020B0604020202020204" pitchFamily="34" charset="0"/>
              <a:buChar char="•"/>
            </a:pPr>
            <a:r>
              <a:rPr lang="en-US" sz="2800" b="1">
                <a:solidFill>
                  <a:srgbClr val="0D0D0D"/>
                </a:solidFill>
                <a:highlight>
                  <a:srgbClr val="FFFFFF"/>
                </a:highlight>
                <a:latin typeface="Times New Roman"/>
                <a:ea typeface="+mn-lt"/>
                <a:cs typeface="Times New Roman"/>
              </a:rPr>
              <a:t>Numerical Features</a:t>
            </a:r>
            <a:r>
              <a:rPr lang="en-US" sz="2800">
                <a:solidFill>
                  <a:srgbClr val="0D0D0D"/>
                </a:solidFill>
                <a:highlight>
                  <a:srgbClr val="FFFFFF"/>
                </a:highlight>
                <a:latin typeface="Times New Roman"/>
                <a:ea typeface="+mn-lt"/>
                <a:cs typeface="Times New Roman"/>
              </a:rPr>
              <a:t>: Filled missing sales/orders with 0.</a:t>
            </a:r>
            <a:endParaRPr lang="en-US" sz="2800">
              <a:solidFill>
                <a:srgbClr val="0D0D0D"/>
              </a:solidFill>
              <a:highlight>
                <a:srgbClr val="FFFFFF"/>
              </a:highlight>
              <a:latin typeface="Times New Roman"/>
              <a:cs typeface="Times New Roman"/>
            </a:endParaRPr>
          </a:p>
          <a:p>
            <a:pPr marL="285750" indent="-285750" algn="just">
              <a:buFont typeface="Arial" panose="020B0604020202020204" pitchFamily="34" charset="0"/>
              <a:buChar char="•"/>
            </a:pPr>
            <a:endParaRPr lang="en-US" sz="2800">
              <a:solidFill>
                <a:srgbClr val="0D0D0D"/>
              </a:solidFill>
              <a:highlight>
                <a:srgbClr val="FFFFFF"/>
              </a:highlight>
              <a:latin typeface="Times New Roman"/>
              <a:ea typeface="+mn-lt"/>
              <a:cs typeface="Times New Roman"/>
            </a:endParaRPr>
          </a:p>
          <a:p>
            <a:pPr marL="285750" indent="-285750" algn="just">
              <a:buFont typeface="Arial" panose="020B0604020202020204" pitchFamily="34" charset="0"/>
              <a:buChar char="•"/>
            </a:pPr>
            <a:r>
              <a:rPr lang="en-US" sz="2800" b="1">
                <a:solidFill>
                  <a:srgbClr val="0D0D0D"/>
                </a:solidFill>
                <a:highlight>
                  <a:srgbClr val="FFFFFF"/>
                </a:highlight>
                <a:latin typeface="Times New Roman"/>
                <a:ea typeface="+mn-lt"/>
                <a:cs typeface="Times New Roman"/>
              </a:rPr>
              <a:t>Categorical Features</a:t>
            </a:r>
            <a:r>
              <a:rPr lang="en-US" sz="2800" b="0" i="0">
                <a:solidFill>
                  <a:srgbClr val="0D0D0D"/>
                </a:solidFill>
                <a:effectLst/>
                <a:highlight>
                  <a:srgbClr val="FFFFFF"/>
                </a:highlight>
                <a:latin typeface="Times New Roman"/>
                <a:ea typeface="+mn-lt"/>
                <a:cs typeface="Times New Roman"/>
              </a:rPr>
              <a:t>:</a:t>
            </a:r>
            <a:r>
              <a:rPr lang="en-US" sz="2800">
                <a:solidFill>
                  <a:srgbClr val="0D0D0D"/>
                </a:solidFill>
                <a:highlight>
                  <a:srgbClr val="FFFFFF"/>
                </a:highlight>
                <a:latin typeface="Times New Roman"/>
                <a:ea typeface="+mn-lt"/>
                <a:cs typeface="Times New Roman"/>
              </a:rPr>
              <a:t> Filled </a:t>
            </a:r>
            <a:r>
              <a:rPr lang="en-US" sz="2800" b="0" i="0">
                <a:solidFill>
                  <a:srgbClr val="0D0D0D"/>
                </a:solidFill>
                <a:effectLst/>
                <a:highlight>
                  <a:srgbClr val="FFFFFF"/>
                </a:highlight>
                <a:latin typeface="Times New Roman"/>
                <a:ea typeface="+mn-lt"/>
                <a:cs typeface="Times New Roman"/>
              </a:rPr>
              <a:t>missing 'vertical</a:t>
            </a:r>
            <a:r>
              <a:rPr lang="en-US" sz="2800">
                <a:solidFill>
                  <a:srgbClr val="0D0D0D"/>
                </a:solidFill>
                <a:highlight>
                  <a:srgbClr val="FFFFFF"/>
                </a:highlight>
                <a:latin typeface="Times New Roman"/>
                <a:ea typeface="+mn-lt"/>
                <a:cs typeface="Times New Roman"/>
              </a:rPr>
              <a:t>'/</a:t>
            </a:r>
            <a:r>
              <a:rPr lang="en-US" sz="2800" b="0" i="0">
                <a:solidFill>
                  <a:srgbClr val="0D0D0D"/>
                </a:solidFill>
                <a:effectLst/>
                <a:highlight>
                  <a:srgbClr val="FFFFFF"/>
                </a:highlight>
                <a:latin typeface="Times New Roman"/>
                <a:ea typeface="+mn-lt"/>
                <a:cs typeface="Times New Roman"/>
              </a:rPr>
              <a:t>'</a:t>
            </a:r>
            <a:r>
              <a:rPr lang="en-US" sz="2800" b="0" i="0" err="1">
                <a:solidFill>
                  <a:srgbClr val="0D0D0D"/>
                </a:solidFill>
                <a:effectLst/>
                <a:highlight>
                  <a:srgbClr val="FFFFFF"/>
                </a:highlight>
                <a:latin typeface="Times New Roman"/>
                <a:ea typeface="+mn-lt"/>
                <a:cs typeface="Times New Roman"/>
              </a:rPr>
              <a:t>sub_vertical</a:t>
            </a:r>
            <a:r>
              <a:rPr lang="en-US" sz="2800" b="0" i="0">
                <a:solidFill>
                  <a:srgbClr val="0D0D0D"/>
                </a:solidFill>
                <a:effectLst/>
                <a:highlight>
                  <a:srgbClr val="FFFFFF"/>
                </a:highlight>
                <a:latin typeface="Times New Roman"/>
                <a:ea typeface="+mn-lt"/>
                <a:cs typeface="Times New Roman"/>
              </a:rPr>
              <a:t>' with 'Unknown</a:t>
            </a:r>
            <a:r>
              <a:rPr lang="en-US" sz="2800">
                <a:solidFill>
                  <a:srgbClr val="0D0D0D"/>
                </a:solidFill>
                <a:highlight>
                  <a:srgbClr val="FFFFFF"/>
                </a:highlight>
                <a:latin typeface="Times New Roman"/>
                <a:ea typeface="+mn-lt"/>
                <a:cs typeface="Times New Roman"/>
              </a:rPr>
              <a:t>', applied one-hot encoding to extract features.</a:t>
            </a:r>
            <a:endParaRPr lang="en-US" sz="2800">
              <a:solidFill>
                <a:srgbClr val="0D0D0D"/>
              </a:solidFill>
              <a:highlight>
                <a:srgbClr val="FFFFFF"/>
              </a:highlight>
              <a:latin typeface="Times New Roman"/>
              <a:cs typeface="Times New Roman"/>
            </a:endParaRPr>
          </a:p>
          <a:p>
            <a:pPr marL="285750" indent="-285750" algn="just">
              <a:buFont typeface="Arial" panose="020B0604020202020204" pitchFamily="34" charset="0"/>
              <a:buChar char="•"/>
            </a:pPr>
            <a:endParaRPr lang="en-US" sz="2800">
              <a:solidFill>
                <a:srgbClr val="0D0D0D"/>
              </a:solidFill>
              <a:highlight>
                <a:srgbClr val="FFFFFF"/>
              </a:highlight>
              <a:latin typeface="Times New Roman"/>
              <a:ea typeface="+mn-lt"/>
              <a:cs typeface="Times New Roman"/>
            </a:endParaRPr>
          </a:p>
          <a:p>
            <a:pPr marL="285750" indent="-285750" algn="just">
              <a:buFont typeface="Arial" panose="020B0604020202020204" pitchFamily="34" charset="0"/>
              <a:buChar char="•"/>
            </a:pPr>
            <a:r>
              <a:rPr lang="en-US" sz="2800" b="1" i="0">
                <a:solidFill>
                  <a:srgbClr val="0D0D0D"/>
                </a:solidFill>
                <a:effectLst/>
                <a:highlight>
                  <a:srgbClr val="FFFFFF"/>
                </a:highlight>
                <a:latin typeface="Times New Roman"/>
                <a:ea typeface="+mn-lt"/>
                <a:cs typeface="Times New Roman"/>
              </a:rPr>
              <a:t>Date </a:t>
            </a:r>
            <a:r>
              <a:rPr lang="en-US" sz="2800" b="1">
                <a:solidFill>
                  <a:srgbClr val="0D0D0D"/>
                </a:solidFill>
                <a:highlight>
                  <a:srgbClr val="FFFFFF"/>
                </a:highlight>
                <a:latin typeface="Times New Roman"/>
                <a:ea typeface="+mn-lt"/>
                <a:cs typeface="Times New Roman"/>
              </a:rPr>
              <a:t>Feature</a:t>
            </a:r>
            <a:r>
              <a:rPr lang="en-US" sz="2800" b="0" i="0">
                <a:solidFill>
                  <a:srgbClr val="0D0D0D"/>
                </a:solidFill>
                <a:effectLst/>
                <a:highlight>
                  <a:srgbClr val="FFFFFF"/>
                </a:highlight>
                <a:latin typeface="Times New Roman"/>
                <a:ea typeface="+mn-lt"/>
                <a:cs typeface="Times New Roman"/>
              </a:rPr>
              <a:t>:</a:t>
            </a:r>
            <a:r>
              <a:rPr lang="en-US" sz="2800">
                <a:solidFill>
                  <a:srgbClr val="0D0D0D"/>
                </a:solidFill>
                <a:highlight>
                  <a:srgbClr val="FFFFFF"/>
                </a:highlight>
                <a:latin typeface="Times New Roman"/>
                <a:ea typeface="+mn-lt"/>
                <a:cs typeface="Times New Roman"/>
              </a:rPr>
              <a:t> Extracted 'Month' and 'Day' from '</a:t>
            </a:r>
            <a:r>
              <a:rPr lang="en-US" sz="2800" err="1">
                <a:solidFill>
                  <a:srgbClr val="0D0D0D"/>
                </a:solidFill>
                <a:highlight>
                  <a:srgbClr val="FFFFFF"/>
                </a:highlight>
                <a:latin typeface="Times New Roman"/>
                <a:ea typeface="+mn-lt"/>
                <a:cs typeface="Times New Roman"/>
              </a:rPr>
              <a:t>hit_day_utc</a:t>
            </a:r>
            <a:r>
              <a:rPr lang="en-US" sz="2800">
                <a:solidFill>
                  <a:srgbClr val="0D0D0D"/>
                </a:solidFill>
                <a:highlight>
                  <a:srgbClr val="FFFFFF"/>
                </a:highlight>
                <a:latin typeface="Times New Roman"/>
                <a:ea typeface="+mn-lt"/>
                <a:cs typeface="Times New Roman"/>
              </a:rPr>
              <a:t>'.</a:t>
            </a:r>
            <a:endParaRPr lang="en-US" sz="2800">
              <a:cs typeface="Calibri"/>
            </a:endParaRPr>
          </a:p>
          <a:p>
            <a:pPr marL="285750" indent="-285750" algn="just">
              <a:buFont typeface="Arial" panose="020B0604020202020204" pitchFamily="34" charset="0"/>
              <a:buChar char="•"/>
            </a:pPr>
            <a:endParaRPr lang="en-US" sz="2800">
              <a:solidFill>
                <a:srgbClr val="0D0D0D"/>
              </a:solidFill>
              <a:highlight>
                <a:srgbClr val="FFFFFF"/>
              </a:highlight>
              <a:latin typeface="Times New Roman"/>
              <a:cs typeface="Times New Roman"/>
            </a:endParaRPr>
          </a:p>
          <a:p>
            <a:pPr algn="just"/>
            <a:r>
              <a:rPr lang="en-US" sz="2800">
                <a:solidFill>
                  <a:srgbClr val="0D0D0D"/>
                </a:solidFill>
                <a:highlight>
                  <a:srgbClr val="FFFFFF"/>
                </a:highlight>
                <a:latin typeface="Times New Roman"/>
                <a:cs typeface="Times New Roman"/>
              </a:rPr>
              <a:t> </a:t>
            </a:r>
            <a:r>
              <a:rPr lang="en-US" sz="2000">
                <a:solidFill>
                  <a:srgbClr val="0D0D0D"/>
                </a:solidFill>
                <a:highlight>
                  <a:srgbClr val="FFFFFF"/>
                </a:highlight>
                <a:latin typeface="Times New Roman"/>
                <a:cs typeface="Times New Roman"/>
              </a:rPr>
              <a:t> Note: Data is from Feb to May (we don't have complete data for month of May)</a:t>
            </a:r>
          </a:p>
        </p:txBody>
      </p:sp>
      <p:cxnSp>
        <p:nvCxnSpPr>
          <p:cNvPr id="2" name="Straight Connector 1">
            <a:extLst>
              <a:ext uri="{FF2B5EF4-FFF2-40B4-BE49-F238E27FC236}">
                <a16:creationId xmlns:a16="http://schemas.microsoft.com/office/drawing/2014/main" id="{1BC3D54C-FF1E-79E8-E4CB-B1921E1E3782}"/>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649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64A2589B-4754-4601-9B15-3CE995EBE1B2}"/>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Slide Number Placeholder 3">
            <a:extLst>
              <a:ext uri="{FF2B5EF4-FFF2-40B4-BE49-F238E27FC236}">
                <a16:creationId xmlns:a16="http://schemas.microsoft.com/office/drawing/2014/main" id="{118090A9-C0D4-4381-98FD-04AB28DB2F8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6</a:t>
            </a:fld>
            <a:endParaRPr lang="en-ID" sz="1050">
              <a:solidFill>
                <a:schemeClr val="bg1"/>
              </a:solidFill>
            </a:endParaRPr>
          </a:p>
        </p:txBody>
      </p:sp>
      <p:sp>
        <p:nvSpPr>
          <p:cNvPr id="9" name="Title 1">
            <a:extLst>
              <a:ext uri="{FF2B5EF4-FFF2-40B4-BE49-F238E27FC236}">
                <a16:creationId xmlns:a16="http://schemas.microsoft.com/office/drawing/2014/main" id="{2C513779-173E-F013-50A0-7F2F94905153}"/>
              </a:ext>
            </a:extLst>
          </p:cNvPr>
          <p:cNvSpPr txBox="1">
            <a:spLocks/>
          </p:cNvSpPr>
          <p:nvPr/>
        </p:nvSpPr>
        <p:spPr>
          <a:xfrm>
            <a:off x="828659" y="313519"/>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4000">
                <a:latin typeface="Times New Roman"/>
                <a:cs typeface="Times New Roman"/>
              </a:rPr>
              <a:t>Model And Evaluation Metrics Used</a:t>
            </a:r>
            <a:endParaRPr lang="en-ID" sz="4000">
              <a:latin typeface="Times New Roman"/>
              <a:cs typeface="Times New Roman"/>
            </a:endParaRPr>
          </a:p>
        </p:txBody>
      </p:sp>
      <p:sp>
        <p:nvSpPr>
          <p:cNvPr id="2" name="Rectangle 1">
            <a:extLst>
              <a:ext uri="{FF2B5EF4-FFF2-40B4-BE49-F238E27FC236}">
                <a16:creationId xmlns:a16="http://schemas.microsoft.com/office/drawing/2014/main" id="{4B6ADF3F-5F42-29DB-651E-85E476DF4D36}"/>
              </a:ext>
            </a:extLst>
          </p:cNvPr>
          <p:cNvSpPr>
            <a:spLocks noChangeArrowheads="1"/>
          </p:cNvSpPr>
          <p:nvPr/>
        </p:nvSpPr>
        <p:spPr bwMode="auto">
          <a:xfrm>
            <a:off x="222540" y="1079286"/>
            <a:ext cx="11722169" cy="4733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u="sng">
                <a:solidFill>
                  <a:srgbClr val="0D0D0D"/>
                </a:solidFill>
                <a:latin typeface="Times New Roman"/>
                <a:cs typeface="Times New Roman"/>
              </a:rPr>
              <a:t>Evaluation Metrics</a:t>
            </a:r>
            <a:endParaRPr lang="en-US" altLang="en-US" sz="2800" b="1">
              <a:solidFill>
                <a:srgbClr val="0D0D0D"/>
              </a:solidFill>
              <a:latin typeface="Times New Roman"/>
              <a:cs typeface="Times New Roman"/>
            </a:endParaRPr>
          </a:p>
          <a:p>
            <a:pPr algn="just">
              <a:buFontTx/>
              <a:buAutoNum type="arabicPeriod"/>
            </a:pPr>
            <a:r>
              <a:rPr lang="en-US" altLang="en-US" sz="2800" b="1">
                <a:solidFill>
                  <a:srgbClr val="0D0D0D"/>
                </a:solidFill>
                <a:latin typeface="Times New Roman"/>
                <a:cs typeface="Times New Roman"/>
              </a:rPr>
              <a:t> </a:t>
            </a:r>
            <a:r>
              <a:rPr kumimoji="0" lang="en-US" altLang="en-US" sz="2800" b="1" i="0" u="none" strike="noStrike" cap="none" normalizeH="0" baseline="0">
                <a:ln>
                  <a:noFill/>
                </a:ln>
                <a:solidFill>
                  <a:srgbClr val="0D0D0D"/>
                </a:solidFill>
                <a:effectLst/>
                <a:latin typeface="Times New Roman"/>
                <a:cs typeface="Times New Roman"/>
              </a:rPr>
              <a:t>Mean Absolute Error (MAE</a:t>
            </a:r>
            <a:r>
              <a:rPr lang="en-US" altLang="en-US" sz="2800" b="1">
                <a:solidFill>
                  <a:srgbClr val="0D0D0D"/>
                </a:solidFill>
                <a:latin typeface="Times New Roman"/>
                <a:cs typeface="Times New Roman"/>
              </a:rPr>
              <a:t>) -</a:t>
            </a:r>
            <a:r>
              <a:rPr lang="en-US" altLang="en-US" sz="2800">
                <a:solidFill>
                  <a:srgbClr val="0D0D0D"/>
                </a:solidFill>
                <a:latin typeface="Times New Roman"/>
                <a:cs typeface="Times New Roman"/>
              </a:rPr>
              <a:t> </a:t>
            </a:r>
            <a:r>
              <a:rPr lang="en-US" altLang="en-US" sz="2400">
                <a:solidFill>
                  <a:srgbClr val="0D0D0D"/>
                </a:solidFill>
                <a:latin typeface="Times New Roman"/>
                <a:cs typeface="Times New Roman"/>
              </a:rPr>
              <a:t>Average error between actual vs predicted</a:t>
            </a:r>
            <a:endParaRPr lang="en-US" altLang="en-US" sz="2400" i="0" u="none" strike="noStrike" cap="none" normalizeH="0" baseline="0">
              <a:ln>
                <a:noFill/>
              </a:ln>
              <a:solidFill>
                <a:srgbClr val="0D0D0D"/>
              </a:solidFill>
              <a:effectLst/>
              <a:latin typeface="Times New Roman"/>
              <a:cs typeface="Times New Roman"/>
            </a:endParaRPr>
          </a:p>
          <a:p>
            <a:pPr marL="457200" marR="0" lvl="1" indent="0" algn="just" defTabSz="914400" rtl="0" eaLnBrk="0" fontAlgn="base" latinLnBrk="0" hangingPunct="0">
              <a:lnSpc>
                <a:spcPct val="100000"/>
              </a:lnSpc>
              <a:spcBef>
                <a:spcPct val="0"/>
              </a:spcBef>
              <a:spcAft>
                <a:spcPct val="0"/>
              </a:spcAft>
              <a:buClrTx/>
              <a:buSzTx/>
              <a:tabLst/>
            </a:pPr>
            <a:endParaRPr lang="en-US" altLang="en-US" sz="2800" b="0" i="0" u="none" strike="noStrike" cap="none" normalizeH="0" baseline="0">
              <a:ln>
                <a:noFill/>
              </a:ln>
              <a:solidFill>
                <a:srgbClr val="0D0D0D"/>
              </a:solidFill>
              <a:effectLst/>
              <a:latin typeface="Times New Roman"/>
              <a:cs typeface="Times New Roman"/>
            </a:endParaRPr>
          </a:p>
          <a:p>
            <a:pPr algn="just">
              <a:buFontTx/>
              <a:buAutoNum type="arabicPeriod" startAt="2"/>
            </a:pPr>
            <a:r>
              <a:rPr lang="en-US" altLang="en-US" sz="2800" b="1">
                <a:solidFill>
                  <a:srgbClr val="0D0D0D"/>
                </a:solidFill>
                <a:latin typeface="Times New Roman"/>
                <a:cs typeface="Times New Roman"/>
              </a:rPr>
              <a:t> </a:t>
            </a:r>
            <a:r>
              <a:rPr kumimoji="0" lang="en-US" altLang="en-US" sz="2800" b="1" i="0" u="none" strike="noStrike" cap="none" normalizeH="0" baseline="0">
                <a:ln>
                  <a:noFill/>
                </a:ln>
                <a:solidFill>
                  <a:srgbClr val="0D0D0D"/>
                </a:solidFill>
                <a:effectLst/>
                <a:latin typeface="Times New Roman"/>
                <a:cs typeface="Times New Roman"/>
              </a:rPr>
              <a:t>Mean Squared Error (MSE</a:t>
            </a:r>
            <a:r>
              <a:rPr lang="en-US" altLang="en-US" sz="2800" b="1">
                <a:solidFill>
                  <a:srgbClr val="0D0D0D"/>
                </a:solidFill>
                <a:latin typeface="Times New Roman"/>
                <a:cs typeface="Times New Roman"/>
              </a:rPr>
              <a:t>) - </a:t>
            </a:r>
            <a:r>
              <a:rPr lang="en-US" altLang="en-US" sz="2400">
                <a:solidFill>
                  <a:srgbClr val="0D0D0D"/>
                </a:solidFill>
                <a:latin typeface="Times New Roman"/>
                <a:cs typeface="Times New Roman"/>
              </a:rPr>
              <a:t>Like MAE, but </a:t>
            </a:r>
            <a:r>
              <a:rPr lang="en-US" altLang="en-US" sz="2400" b="1">
                <a:solidFill>
                  <a:srgbClr val="0D0D0D"/>
                </a:solidFill>
                <a:latin typeface="Times New Roman"/>
                <a:cs typeface="Times New Roman"/>
              </a:rPr>
              <a:t>s</a:t>
            </a:r>
            <a:r>
              <a:rPr lang="en-US" altLang="en-US" sz="2400">
                <a:solidFill>
                  <a:srgbClr val="0D0D0D"/>
                </a:solidFill>
                <a:latin typeface="Times New Roman"/>
                <a:cs typeface="Times New Roman"/>
              </a:rPr>
              <a:t>quares errors before averaging</a:t>
            </a:r>
            <a:r>
              <a:rPr lang="en-US" altLang="en-US" sz="2400" b="1">
                <a:solidFill>
                  <a:srgbClr val="0D0D0D"/>
                </a:solidFill>
                <a:latin typeface="Times New Roman"/>
                <a:cs typeface="Times New Roman"/>
              </a:rPr>
              <a:t>.</a:t>
            </a:r>
            <a:endParaRPr lang="en-US" altLang="en-US" sz="2400">
              <a:solidFill>
                <a:srgbClr val="0D0D0D"/>
              </a:solidFill>
              <a:latin typeface="Times New Roman"/>
              <a:cs typeface="Times New Roman"/>
            </a:endParaRPr>
          </a:p>
          <a:p>
            <a:pPr lvl="1" algn="just"/>
            <a:endParaRPr lang="en-US" sz="2800">
              <a:solidFill>
                <a:srgbClr val="0D0D0D"/>
              </a:solidFill>
              <a:latin typeface="Times New Roman"/>
              <a:cs typeface="Arial"/>
            </a:endParaRPr>
          </a:p>
          <a:p>
            <a:pPr algn="just">
              <a:buFontTx/>
              <a:buAutoNum type="arabicPeriod"/>
            </a:pPr>
            <a:r>
              <a:rPr lang="en-US" altLang="en-US" sz="2800" b="1">
                <a:solidFill>
                  <a:srgbClr val="0D0D0D"/>
                </a:solidFill>
                <a:latin typeface="Times New Roman"/>
                <a:cs typeface="Times New Roman"/>
              </a:rPr>
              <a:t> Evaluation Metric R-squared</a:t>
            </a:r>
            <a:r>
              <a:rPr kumimoji="0" lang="en-US" altLang="en-US" sz="2800" b="1" i="0" u="none" strike="noStrike" cap="none" normalizeH="0" baseline="0">
                <a:ln>
                  <a:noFill/>
                </a:ln>
                <a:solidFill>
                  <a:srgbClr val="0D0D0D"/>
                </a:solidFill>
                <a:effectLst/>
                <a:latin typeface="Times New Roman"/>
                <a:cs typeface="Times New Roman"/>
              </a:rPr>
              <a:t> (R²</a:t>
            </a:r>
            <a:r>
              <a:rPr lang="en-US" altLang="en-US" sz="2800" b="1">
                <a:solidFill>
                  <a:srgbClr val="0D0D0D"/>
                </a:solidFill>
                <a:latin typeface="Times New Roman"/>
                <a:cs typeface="Times New Roman"/>
              </a:rPr>
              <a:t>)- </a:t>
            </a:r>
          </a:p>
          <a:p>
            <a:pPr algn="just"/>
            <a:r>
              <a:rPr lang="en-US" altLang="en-US" sz="2800">
                <a:solidFill>
                  <a:srgbClr val="0D0D0D"/>
                </a:solidFill>
                <a:latin typeface="Times New Roman"/>
                <a:cs typeface="Times New Roman"/>
              </a:rPr>
              <a:t>  H</a:t>
            </a:r>
            <a:r>
              <a:rPr lang="en-US" sz="2400">
                <a:solidFill>
                  <a:srgbClr val="0D0D0D"/>
                </a:solidFill>
                <a:latin typeface="Times New Roman"/>
                <a:cs typeface="Times New Roman"/>
              </a:rPr>
              <a:t>ow well our predictions match the actual data between 0 to 100%</a:t>
            </a:r>
            <a:endParaRPr lang="en-US">
              <a:cs typeface="Arial" panose="020B0604020202020204" pitchFamily="34" charset="0"/>
            </a:endParaRPr>
          </a:p>
          <a:p>
            <a:pPr algn="just">
              <a:buFontTx/>
              <a:buAutoNum type="arabicPeriod" startAt="3"/>
            </a:pPr>
            <a:endParaRPr lang="en-US" altLang="en-US" sz="2800" b="1" i="0" u="none" strike="noStrike" cap="none" normalizeH="0" baseline="0">
              <a:ln>
                <a:noFill/>
              </a:ln>
              <a:solidFill>
                <a:srgbClr val="0D0D0D"/>
              </a:solidFill>
              <a:effectLst/>
              <a:latin typeface="Times New Roman"/>
              <a:cs typeface="Times New Roman"/>
            </a:endParaRPr>
          </a:p>
          <a:p>
            <a:pPr lvl="1" algn="ctr"/>
            <a:r>
              <a:rPr lang="en-US" altLang="en-US" sz="2800" b="1" u="sng">
                <a:solidFill>
                  <a:srgbClr val="0D0D0D"/>
                </a:solidFill>
                <a:latin typeface="Times New Roman"/>
                <a:cs typeface="Times New Roman"/>
              </a:rPr>
              <a:t>Model Approaches</a:t>
            </a:r>
          </a:p>
          <a:p>
            <a:pPr lvl="1"/>
            <a:r>
              <a:rPr lang="en-US" sz="2000" b="1">
                <a:solidFill>
                  <a:srgbClr val="0D0D0D"/>
                </a:solidFill>
                <a:latin typeface="Times New Roman"/>
                <a:cs typeface="Arial"/>
              </a:rPr>
              <a:t>Gradient Boosting Regressor </a:t>
            </a:r>
            <a:r>
              <a:rPr lang="en-US" sz="2000">
                <a:solidFill>
                  <a:srgbClr val="0D0D0D"/>
                </a:solidFill>
                <a:latin typeface="Times New Roman"/>
                <a:cs typeface="Arial"/>
              </a:rPr>
              <a:t>- Adds new decision models to correct errors made by existing models </a:t>
            </a:r>
          </a:p>
          <a:p>
            <a:pPr lvl="1"/>
            <a:r>
              <a:rPr lang="en-US" sz="2000" b="1">
                <a:solidFill>
                  <a:srgbClr val="0D0D0D"/>
                </a:solidFill>
                <a:latin typeface="Times New Roman"/>
                <a:cs typeface="Arial"/>
              </a:rPr>
              <a:t>Random Forest Regressor - </a:t>
            </a:r>
            <a:r>
              <a:rPr lang="en-US" sz="2000">
                <a:solidFill>
                  <a:srgbClr val="0D0D0D"/>
                </a:solidFill>
                <a:latin typeface="Times New Roman"/>
                <a:cs typeface="Arial"/>
              </a:rPr>
              <a:t>Builds multiple decision independently on random subset and averages</a:t>
            </a:r>
          </a:p>
        </p:txBody>
      </p:sp>
      <p:cxnSp>
        <p:nvCxnSpPr>
          <p:cNvPr id="3" name="Straight Connector 2">
            <a:extLst>
              <a:ext uri="{FF2B5EF4-FFF2-40B4-BE49-F238E27FC236}">
                <a16:creationId xmlns:a16="http://schemas.microsoft.com/office/drawing/2014/main" id="{E3DAF698-8B57-08C4-098C-CBC91E04168E}"/>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0C607428-7E1F-04AF-EA7D-D414354F61A0}"/>
              </a:ext>
            </a:extLst>
          </p:cNvPr>
          <p:cNvSpPr txBox="1"/>
          <p:nvPr/>
        </p:nvSpPr>
        <p:spPr>
          <a:xfrm>
            <a:off x="4478216" y="6353907"/>
            <a:ext cx="67290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ea typeface="Calibri"/>
                <a:cs typeface="Calibri"/>
              </a:rPr>
              <a:t>Note: For detailed definitions consider checking the documentation in Appendix</a:t>
            </a:r>
            <a:endParaRPr lang="en-US" sz="1400">
              <a:latin typeface="Times New Roman"/>
              <a:cs typeface="Times New Roman"/>
            </a:endParaRPr>
          </a:p>
        </p:txBody>
      </p:sp>
    </p:spTree>
    <p:extLst>
      <p:ext uri="{BB962C8B-B14F-4D97-AF65-F5344CB8AC3E}">
        <p14:creationId xmlns:p14="http://schemas.microsoft.com/office/powerpoint/2010/main" val="207078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64A2589B-4754-4601-9B15-3CE995EBE1B2}"/>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Slide Number Placeholder 3">
            <a:extLst>
              <a:ext uri="{FF2B5EF4-FFF2-40B4-BE49-F238E27FC236}">
                <a16:creationId xmlns:a16="http://schemas.microsoft.com/office/drawing/2014/main" id="{118090A9-C0D4-4381-98FD-04AB28DB2F8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7</a:t>
            </a:fld>
            <a:endParaRPr lang="en-ID" sz="1050">
              <a:solidFill>
                <a:schemeClr val="bg1"/>
              </a:solidFill>
            </a:endParaRPr>
          </a:p>
        </p:txBody>
      </p:sp>
      <p:sp>
        <p:nvSpPr>
          <p:cNvPr id="3" name="Rectangle 2">
            <a:extLst>
              <a:ext uri="{FF2B5EF4-FFF2-40B4-BE49-F238E27FC236}">
                <a16:creationId xmlns:a16="http://schemas.microsoft.com/office/drawing/2014/main" id="{6B950D6C-0C07-6602-D0B1-30DB03AE0AFA}"/>
              </a:ext>
            </a:extLst>
          </p:cNvPr>
          <p:cNvSpPr/>
          <p:nvPr/>
        </p:nvSpPr>
        <p:spPr>
          <a:xfrm>
            <a:off x="1" y="-4618"/>
            <a:ext cx="2805223" cy="6862618"/>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b="1">
                <a:latin typeface="Times New Roman"/>
                <a:cs typeface="Times New Roman"/>
              </a:rPr>
              <a:t>Preliminary  Analysis</a:t>
            </a:r>
          </a:p>
        </p:txBody>
      </p:sp>
      <p:pic>
        <p:nvPicPr>
          <p:cNvPr id="4" name="Picture 3" descr="A graph showing a number of women&amp;#39;s and men&amp;#39;s sales&#10;&#10;Description automatically generated">
            <a:extLst>
              <a:ext uri="{FF2B5EF4-FFF2-40B4-BE49-F238E27FC236}">
                <a16:creationId xmlns:a16="http://schemas.microsoft.com/office/drawing/2014/main" id="{AC813E05-935E-C641-4E49-07D7495D8B3A}"/>
              </a:ext>
            </a:extLst>
          </p:cNvPr>
          <p:cNvPicPr>
            <a:picLocks noChangeAspect="1"/>
          </p:cNvPicPr>
          <p:nvPr/>
        </p:nvPicPr>
        <p:blipFill>
          <a:blip r:embed="rId3"/>
          <a:stretch>
            <a:fillRect/>
          </a:stretch>
        </p:blipFill>
        <p:spPr>
          <a:xfrm>
            <a:off x="2805988" y="96088"/>
            <a:ext cx="8768053" cy="6267234"/>
          </a:xfrm>
          <a:prstGeom prst="rect">
            <a:avLst/>
          </a:prstGeom>
          <a:ln w="12700">
            <a:solidFill>
              <a:schemeClr val="tx1"/>
            </a:solidFill>
          </a:ln>
        </p:spPr>
      </p:pic>
    </p:spTree>
    <p:extLst>
      <p:ext uri="{BB962C8B-B14F-4D97-AF65-F5344CB8AC3E}">
        <p14:creationId xmlns:p14="http://schemas.microsoft.com/office/powerpoint/2010/main" val="3537874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9E893F-C5F1-25FB-E074-68545AD3AB95}"/>
              </a:ext>
            </a:extLst>
          </p:cNvPr>
          <p:cNvSpPr txBox="1"/>
          <p:nvPr/>
        </p:nvSpPr>
        <p:spPr>
          <a:xfrm>
            <a:off x="1469091" y="2875002"/>
            <a:ext cx="925381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latin typeface="Times New Roman"/>
                <a:cs typeface="Times New Roman"/>
              </a:rPr>
              <a:t>IMPRESSIONS </a:t>
            </a:r>
            <a:endParaRPr lang="en-US" b="1">
              <a:cs typeface="Calibri" panose="020F0502020204030204"/>
            </a:endParaRPr>
          </a:p>
        </p:txBody>
      </p:sp>
      <p:grpSp>
        <p:nvGrpSpPr>
          <p:cNvPr id="8" name="Group 7">
            <a:extLst>
              <a:ext uri="{FF2B5EF4-FFF2-40B4-BE49-F238E27FC236}">
                <a16:creationId xmlns:a16="http://schemas.microsoft.com/office/drawing/2014/main" id="{02D7C3E9-78CE-63A8-BC3C-6D7B0C44C0C5}"/>
              </a:ext>
            </a:extLst>
          </p:cNvPr>
          <p:cNvGrpSpPr/>
          <p:nvPr/>
        </p:nvGrpSpPr>
        <p:grpSpPr>
          <a:xfrm>
            <a:off x="569344" y="474923"/>
            <a:ext cx="2398144" cy="2352136"/>
            <a:chOff x="557842" y="522866"/>
            <a:chExt cx="2398144" cy="2352136"/>
          </a:xfrm>
        </p:grpSpPr>
        <p:cxnSp>
          <p:nvCxnSpPr>
            <p:cNvPr id="6" name="Straight Connector 5">
              <a:extLst>
                <a:ext uri="{FF2B5EF4-FFF2-40B4-BE49-F238E27FC236}">
                  <a16:creationId xmlns:a16="http://schemas.microsoft.com/office/drawing/2014/main" id="{607FCFA7-3262-F05A-8A37-FB4BA08FB29B}"/>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14448BBE-5987-68F2-A041-44BE8C1203AA}"/>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grpSp>
        <p:nvGrpSpPr>
          <p:cNvPr id="9" name="Group 8">
            <a:extLst>
              <a:ext uri="{FF2B5EF4-FFF2-40B4-BE49-F238E27FC236}">
                <a16:creationId xmlns:a16="http://schemas.microsoft.com/office/drawing/2014/main" id="{21EBA7B0-BC62-08F2-DA62-1BAEA7068BEF}"/>
              </a:ext>
            </a:extLst>
          </p:cNvPr>
          <p:cNvGrpSpPr/>
          <p:nvPr/>
        </p:nvGrpSpPr>
        <p:grpSpPr>
          <a:xfrm rot="10800000">
            <a:off x="9238891" y="4097078"/>
            <a:ext cx="2398144" cy="2352136"/>
            <a:chOff x="557842" y="522866"/>
            <a:chExt cx="2398144" cy="2352136"/>
          </a:xfrm>
        </p:grpSpPr>
        <p:cxnSp>
          <p:nvCxnSpPr>
            <p:cNvPr id="10" name="Straight Connector 9">
              <a:extLst>
                <a:ext uri="{FF2B5EF4-FFF2-40B4-BE49-F238E27FC236}">
                  <a16:creationId xmlns:a16="http://schemas.microsoft.com/office/drawing/2014/main" id="{C75220C4-1D7D-6B89-8755-B1B765D78002}"/>
                </a:ext>
              </a:extLst>
            </p:cNvPr>
            <p:cNvCxnSpPr/>
            <p:nvPr/>
          </p:nvCxnSpPr>
          <p:spPr>
            <a:xfrm>
              <a:off x="557842" y="522866"/>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939F4F5-0F21-7822-FA62-3B22E324576B}"/>
                </a:ext>
              </a:extLst>
            </p:cNvPr>
            <p:cNvCxnSpPr>
              <a:cxnSpLocks/>
            </p:cNvCxnSpPr>
            <p:nvPr/>
          </p:nvCxnSpPr>
          <p:spPr>
            <a:xfrm rot="5400000">
              <a:off x="1779918" y="-558311"/>
              <a:ext cx="0" cy="2352136"/>
            </a:xfrm>
            <a:prstGeom prst="line">
              <a:avLst/>
            </a:prstGeom>
            <a:ln w="1905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03845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48119" y="490245"/>
            <a:ext cx="10756559" cy="697779"/>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4000">
                <a:latin typeface="Times New Roman"/>
                <a:cs typeface="Times New Roman"/>
              </a:rPr>
              <a:t>Targeting for maximum Impressions: Approach </a:t>
            </a:r>
            <a:endParaRPr lang="en-ID" sz="4000">
              <a:latin typeface="Times New Roman"/>
              <a:cs typeface="Times New Roman"/>
            </a:endParaRPr>
          </a:p>
        </p:txBody>
      </p:sp>
      <p:sp>
        <p:nvSpPr>
          <p:cNvPr id="21" name="Oval 20">
            <a:extLst>
              <a:ext uri="{FF2B5EF4-FFF2-40B4-BE49-F238E27FC236}">
                <a16:creationId xmlns:a16="http://schemas.microsoft.com/office/drawing/2014/main" id="{741DCA47-7323-44BF-8EA8-EB07C901B22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405861" y="6383196"/>
            <a:ext cx="337513" cy="286205"/>
          </a:xfrm>
        </p:spPr>
        <p:txBody>
          <a:bodyPr lIns="91440" tIns="45720" rIns="91440" bIns="45720" anchor="t"/>
          <a:lstStyle/>
          <a:p>
            <a:pPr algn="ctr"/>
            <a:fld id="{9D6A4950-2E50-4A2B-B8A2-4ABC9E129430}" type="slidenum">
              <a:rPr lang="en-ID" sz="1050" smtClean="0">
                <a:solidFill>
                  <a:schemeClr val="bg1"/>
                </a:solidFill>
              </a:rPr>
              <a:pPr algn="ctr"/>
              <a:t>9</a:t>
            </a:fld>
            <a:endParaRPr lang="en-ID" sz="1050">
              <a:solidFill>
                <a:schemeClr val="bg1"/>
              </a:solidFill>
            </a:endParaRPr>
          </a:p>
        </p:txBody>
      </p:sp>
      <p:sp>
        <p:nvSpPr>
          <p:cNvPr id="4" name="TextBox 3">
            <a:extLst>
              <a:ext uri="{FF2B5EF4-FFF2-40B4-BE49-F238E27FC236}">
                <a16:creationId xmlns:a16="http://schemas.microsoft.com/office/drawing/2014/main" id="{7F513883-C089-1973-2838-1EE21CED8E9E}"/>
              </a:ext>
            </a:extLst>
          </p:cNvPr>
          <p:cNvSpPr txBox="1"/>
          <p:nvPr/>
        </p:nvSpPr>
        <p:spPr>
          <a:xfrm>
            <a:off x="648119" y="1784408"/>
            <a:ext cx="10655660" cy="4708981"/>
          </a:xfrm>
          <a:prstGeom prst="rect">
            <a:avLst/>
          </a:prstGeom>
          <a:noFill/>
        </p:spPr>
        <p:txBody>
          <a:bodyPr wrap="square" lIns="91440" tIns="45720" rIns="91440" bIns="45720" anchor="t">
            <a:spAutoFit/>
          </a:bodyPr>
          <a:lstStyle/>
          <a:p>
            <a:r>
              <a:rPr kumimoji="0" lang="en-US" altLang="en-US" sz="2800" b="1" i="0" u="none" strike="noStrike" cap="none" normalizeH="0" baseline="0">
                <a:ln>
                  <a:noFill/>
                </a:ln>
                <a:solidFill>
                  <a:srgbClr val="0D0D0D"/>
                </a:solidFill>
                <a:effectLst/>
                <a:latin typeface="Times New Roman"/>
                <a:cs typeface="Times New Roman"/>
              </a:rPr>
              <a:t>Objective</a:t>
            </a:r>
            <a:r>
              <a:rPr lang="en-US" altLang="en-US" sz="2800" b="1">
                <a:solidFill>
                  <a:srgbClr val="0D0D0D"/>
                </a:solidFill>
                <a:latin typeface="Times New Roman"/>
                <a:cs typeface="Times New Roman"/>
              </a:rPr>
              <a:t>:-</a:t>
            </a:r>
            <a:endParaRPr lang="en-US" altLang="en-US" sz="2800" b="0" i="0" u="none" strike="noStrike" cap="none" normalizeH="0" baseline="0">
              <a:ln>
                <a:noFill/>
              </a:ln>
              <a:effectLst/>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n-US" altLang="en-US" sz="2400">
                <a:solidFill>
                  <a:srgbClr val="0D0D0D"/>
                </a:solidFill>
                <a:latin typeface="Times New Roman"/>
                <a:cs typeface="Times New Roman"/>
              </a:rPr>
              <a:t>Predicting features influencing Impressions on</a:t>
            </a:r>
            <a:r>
              <a:rPr kumimoji="0" lang="en-US" altLang="en-US" sz="2400" b="0" i="0" u="none" strike="noStrike" cap="none" normalizeH="0" baseline="0">
                <a:ln>
                  <a:noFill/>
                </a:ln>
                <a:solidFill>
                  <a:srgbClr val="0D0D0D"/>
                </a:solidFill>
                <a:effectLst/>
                <a:latin typeface="Times New Roman"/>
                <a:cs typeface="Times New Roman"/>
              </a:rPr>
              <a:t> whole dataset</a:t>
            </a:r>
            <a:endParaRPr lang="en-US" altLang="en-US" sz="2400" b="0" i="0" u="none" strike="noStrike" cap="none" normalizeH="0" baseline="0">
              <a:ln>
                <a:noFill/>
              </a:ln>
              <a:solidFill>
                <a:srgbClr val="0D0D0D"/>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lang="en-US" altLang="en-US" sz="2800" b="0" i="0" u="none" strike="noStrike" cap="none" normalizeH="0" baseline="0">
              <a:ln>
                <a:noFill/>
              </a:ln>
              <a:solidFill>
                <a:srgbClr val="0D0D0D"/>
              </a:solidFill>
              <a:effectLst/>
              <a:latin typeface="Times New Roman" panose="02020603050405020304" pitchFamily="18" charset="0"/>
              <a:cs typeface="Times New Roman" panose="02020603050405020304" pitchFamily="18" charset="0"/>
            </a:endParaRPr>
          </a:p>
          <a:p>
            <a:r>
              <a:rPr kumimoji="0" lang="en-US" altLang="en-US" sz="2800" b="1" i="0" u="none" strike="noStrike" cap="none" normalizeH="0" baseline="0">
                <a:ln>
                  <a:noFill/>
                </a:ln>
                <a:solidFill>
                  <a:srgbClr val="0D0D0D"/>
                </a:solidFill>
                <a:effectLst/>
                <a:latin typeface="Times New Roman"/>
                <a:cs typeface="Times New Roman"/>
              </a:rPr>
              <a:t>Model Selection</a:t>
            </a:r>
            <a:r>
              <a:rPr lang="en-US" altLang="en-US" sz="2800" b="1">
                <a:solidFill>
                  <a:srgbClr val="0D0D0D"/>
                </a:solidFill>
                <a:latin typeface="Times New Roman"/>
                <a:cs typeface="Times New Roman"/>
              </a:rPr>
              <a:t>:-</a:t>
            </a:r>
            <a:endParaRPr lang="en-US" altLang="en-US" sz="2800">
              <a:latin typeface="Times New Roman"/>
              <a:cs typeface="Times New Roman"/>
            </a:endParaRPr>
          </a:p>
          <a:p>
            <a:pPr marL="285750" indent="-285750">
              <a:buFont typeface="Arial" panose="020B0604020202020204" pitchFamily="34" charset="0"/>
              <a:buChar char="•"/>
            </a:pPr>
            <a:r>
              <a:rPr kumimoji="0" lang="en-US" altLang="en-US" sz="2800" b="1" i="0" u="none" strike="noStrike" cap="none" normalizeH="0" baseline="0">
                <a:ln>
                  <a:noFill/>
                </a:ln>
                <a:solidFill>
                  <a:srgbClr val="0D0D0D"/>
                </a:solidFill>
                <a:effectLst/>
                <a:latin typeface="Times New Roman"/>
                <a:cs typeface="Times New Roman"/>
              </a:rPr>
              <a:t>Model Used:</a:t>
            </a:r>
            <a:r>
              <a:rPr kumimoji="0" lang="en-US" altLang="en-US" sz="2800" b="0" i="0" u="none" strike="noStrike" cap="none" normalizeH="0" baseline="0">
                <a:ln>
                  <a:noFill/>
                </a:ln>
                <a:solidFill>
                  <a:srgbClr val="0D0D0D"/>
                </a:solidFill>
                <a:effectLst/>
                <a:latin typeface="Times New Roman"/>
                <a:cs typeface="Times New Roman"/>
              </a:rPr>
              <a:t> </a:t>
            </a:r>
            <a:r>
              <a:rPr kumimoji="0" lang="en-US" altLang="en-US" sz="2400" b="0" i="0" u="none" strike="noStrike" cap="none" normalizeH="0" baseline="0">
                <a:ln>
                  <a:noFill/>
                </a:ln>
                <a:solidFill>
                  <a:srgbClr val="0D0D0D"/>
                </a:solidFill>
                <a:effectLst/>
                <a:latin typeface="Times New Roman"/>
                <a:cs typeface="Times New Roman"/>
              </a:rPr>
              <a:t>Gradient Boosting Regressor</a:t>
            </a:r>
            <a:endParaRPr lang="en-US" altLang="en-US" sz="2400" b="0" i="0" u="none" strike="noStrike" cap="none" normalizeH="0" baseline="0">
              <a:ln>
                <a:noFill/>
              </a:ln>
              <a:solidFill>
                <a:srgbClr val="0D0D0D"/>
              </a:solidFill>
              <a:effectLst/>
              <a:latin typeface="Times New Roman"/>
              <a:cs typeface="Times New Roman"/>
            </a:endParaRPr>
          </a:p>
          <a:p>
            <a:pPr>
              <a:buChar char="•"/>
            </a:pPr>
            <a:endParaRPr lang="en-US" altLang="en-US" sz="2800">
              <a:solidFill>
                <a:srgbClr val="0D0D0D"/>
              </a:solidFill>
              <a:latin typeface="Times New Roman" panose="02020603050405020304" pitchFamily="18" charset="0"/>
              <a:cs typeface="Times New Roman" panose="02020603050405020304" pitchFamily="18" charset="0"/>
            </a:endParaRPr>
          </a:p>
          <a:p>
            <a:r>
              <a:rPr lang="en-US" altLang="en-US" sz="2800" b="1">
                <a:solidFill>
                  <a:srgbClr val="0D0D0D"/>
                </a:solidFill>
                <a:latin typeface="Times New Roman"/>
                <a:cs typeface="Times New Roman"/>
              </a:rPr>
              <a:t>Parameters used and Target variable:-</a:t>
            </a:r>
          </a:p>
          <a:p>
            <a:pPr marL="342900" indent="-342900">
              <a:buFont typeface="Arial" panose="020B0604020202020204" pitchFamily="34" charset="0"/>
              <a:buChar char="•"/>
            </a:pPr>
            <a:r>
              <a:rPr lang="en-US" altLang="en-US" sz="2800" b="1">
                <a:solidFill>
                  <a:srgbClr val="0D0D0D"/>
                </a:solidFill>
                <a:latin typeface="Times New Roman"/>
                <a:cs typeface="Times New Roman"/>
              </a:rPr>
              <a:t>Filter criteria</a:t>
            </a:r>
            <a:r>
              <a:rPr lang="en-US" altLang="en-US" sz="2800">
                <a:solidFill>
                  <a:srgbClr val="0D0D0D"/>
                </a:solidFill>
                <a:latin typeface="Times New Roman"/>
                <a:cs typeface="Times New Roman"/>
              </a:rPr>
              <a:t>: </a:t>
            </a:r>
            <a:r>
              <a:rPr lang="en-US" altLang="en-US" sz="2400">
                <a:solidFill>
                  <a:srgbClr val="0D0D0D"/>
                </a:solidFill>
                <a:latin typeface="Times New Roman"/>
                <a:cs typeface="Times New Roman"/>
              </a:rPr>
              <a:t>None</a:t>
            </a:r>
            <a:endParaRPr lang="en-US" sz="2400" b="1">
              <a:solidFill>
                <a:srgbClr val="0D0D0D"/>
              </a:solidFill>
              <a:latin typeface="Times New Roman"/>
              <a:cs typeface="Times New Roman"/>
            </a:endParaRPr>
          </a:p>
          <a:p>
            <a:pPr marL="342900" indent="-342900">
              <a:buFont typeface="Arial" panose="020B0604020202020204" pitchFamily="34" charset="0"/>
              <a:buChar char="•"/>
            </a:pPr>
            <a:r>
              <a:rPr lang="en-US" altLang="en-US" sz="2800" b="1">
                <a:solidFill>
                  <a:srgbClr val="0D0D0D"/>
                </a:solidFill>
                <a:latin typeface="Times New Roman"/>
                <a:cs typeface="Times New Roman"/>
              </a:rPr>
              <a:t>Target:</a:t>
            </a:r>
            <a:r>
              <a:rPr lang="en-US" altLang="en-US" sz="2400" b="1">
                <a:solidFill>
                  <a:srgbClr val="0D0D0D"/>
                </a:solidFill>
                <a:latin typeface="Times New Roman"/>
                <a:cs typeface="Times New Roman"/>
              </a:rPr>
              <a:t> </a:t>
            </a:r>
            <a:r>
              <a:rPr lang="en-US" altLang="en-US" sz="2400">
                <a:solidFill>
                  <a:srgbClr val="0D0D0D"/>
                </a:solidFill>
                <a:latin typeface="Times New Roman"/>
                <a:cs typeface="Times New Roman"/>
              </a:rPr>
              <a:t>I</a:t>
            </a:r>
            <a:r>
              <a:rPr lang="en-US" sz="2400">
                <a:solidFill>
                  <a:srgbClr val="000000"/>
                </a:solidFill>
                <a:latin typeface="Times New Roman"/>
                <a:cs typeface="Times New Roman"/>
              </a:rPr>
              <a:t>mpressions</a:t>
            </a:r>
            <a:endParaRPr lang="en-US" sz="2400" b="0" i="0" u="none" strike="noStrike">
              <a:solidFill>
                <a:srgbClr val="000000"/>
              </a:solidFill>
              <a:effectLst/>
              <a:latin typeface="Times New Roman"/>
              <a:cs typeface="Times New Roman"/>
            </a:endParaRPr>
          </a:p>
          <a:p>
            <a:pPr marL="342900" indent="-342900">
              <a:buFont typeface="Arial" panose="020B0604020202020204" pitchFamily="34" charset="0"/>
              <a:buChar char="•"/>
            </a:pPr>
            <a:r>
              <a:rPr lang="en-US" altLang="en-US" sz="2800" b="1">
                <a:solidFill>
                  <a:srgbClr val="000000"/>
                </a:solidFill>
                <a:latin typeface="Times New Roman"/>
                <a:cs typeface="Times New Roman"/>
              </a:rPr>
              <a:t>Features: </a:t>
            </a:r>
            <a:r>
              <a:rPr lang="en-US" sz="2400">
                <a:latin typeface="Times New Roman" panose="02020603050405020304" pitchFamily="18" charset="0"/>
                <a:ea typeface="+mn-lt"/>
                <a:cs typeface="Times New Roman" panose="02020603050405020304" pitchFamily="18" charset="0"/>
              </a:rPr>
              <a:t>clicks, placement slot, targeting secondary, vertical, sub vertical, month, day</a:t>
            </a:r>
            <a:endParaRPr lang="en-US" sz="240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CD9FCE07-8729-2001-B69F-DBB72DEA47FE}"/>
              </a:ext>
            </a:extLst>
          </p:cNvPr>
          <p:cNvCxnSpPr>
            <a:cxnSpLocks/>
          </p:cNvCxnSpPr>
          <p:nvPr/>
        </p:nvCxnSpPr>
        <p:spPr>
          <a:xfrm>
            <a:off x="-57509" y="92015"/>
            <a:ext cx="12249509" cy="0"/>
          </a:xfrm>
          <a:prstGeom prst="line">
            <a:avLst/>
          </a:prstGeom>
          <a:ln w="1905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6832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E959430AA1B248A63542960F486AE6" ma:contentTypeVersion="10" ma:contentTypeDescription="Create a new document." ma:contentTypeScope="" ma:versionID="2288e8b74f69f9d96c2900a98bf41aad">
  <xsd:schema xmlns:xsd="http://www.w3.org/2001/XMLSchema" xmlns:xs="http://www.w3.org/2001/XMLSchema" xmlns:p="http://schemas.microsoft.com/office/2006/metadata/properties" xmlns:ns2="37016711-185d-4ded-9f1d-12d81eb72486" targetNamespace="http://schemas.microsoft.com/office/2006/metadata/properties" ma:root="true" ma:fieldsID="c579ac106dce2c4ad94d411b994e611f" ns2:_="">
    <xsd:import namespace="37016711-185d-4ded-9f1d-12d81eb724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016711-185d-4ded-9f1d-12d81eb724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6cb9138-4e5c-4f96-9d77-c435c3151f0f"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7016711-185d-4ded-9f1d-12d81eb7248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A466EE-100B-4CC4-81F4-76D4424F2D2A}">
  <ds:schemaRefs>
    <ds:schemaRef ds:uri="37016711-185d-4ded-9f1d-12d81eb724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2391B227-4035-441D-A159-DE2E7E1C7BDC}">
  <ds:schemaRefs>
    <ds:schemaRef ds:uri="37016711-185d-4ded-9f1d-12d81eb72486"/>
    <ds:schemaRef ds:uri="http://schemas.microsoft.com/office/2006/metadata/properties"/>
    <ds:schemaRef ds:uri="http://schemas.microsoft.com/office/infopath/2007/PartnerControls"/>
    <ds:schemaRef ds:uri="http://www.w3.org/2000/xmlns/"/>
  </ds:schemaRefs>
</ds:datastoreItem>
</file>

<file path=customXml/itemProps3.xml><?xml version="1.0" encoding="utf-8"?>
<ds:datastoreItem xmlns:ds="http://schemas.openxmlformats.org/officeDocument/2006/customXml" ds:itemID="{1AA6A50E-497D-4AD6-AEBF-17107C2173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Slides>
  <Notes>24</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Amazon Ads- Optimizing Targeted Audience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revision>15</cp:revision>
  <dcterms:created xsi:type="dcterms:W3CDTF">2022-01-20T05:04:38Z</dcterms:created>
  <dcterms:modified xsi:type="dcterms:W3CDTF">2024-06-03T23:46:13Z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0x010100F6E959430AA1B248A63542960F486AE6</vt:lpwstr>
  </property>
  <property fmtid="{D5CDD505-2E9C-101B-9397-08002B2CF9AE}" pid="3" name="MediaServiceImageTags">
    <vt:lpwstr/>
  </property>
</Properties>
</file>